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jpg" ContentType="image/jpeg"/>
  <Default Extension="jpg!s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notesMasterIdLst>
    <p:notesMasterId r:id="rId28"/>
  </p:notesMasterIdLst>
  <p:handoutMasterIdLst>
    <p:handoutMasterId r:id="rId29"/>
  </p:handoutMasterIdLst>
  <p:sldIdLst>
    <p:sldId id="256" r:id="rId6"/>
    <p:sldId id="269" r:id="rId7"/>
    <p:sldId id="261" r:id="rId8"/>
    <p:sldId id="280" r:id="rId9"/>
    <p:sldId id="267" r:id="rId10"/>
    <p:sldId id="271" r:id="rId11"/>
    <p:sldId id="268" r:id="rId12"/>
    <p:sldId id="281" r:id="rId13"/>
    <p:sldId id="270" r:id="rId14"/>
    <p:sldId id="286" r:id="rId15"/>
    <p:sldId id="275" r:id="rId16"/>
    <p:sldId id="283" r:id="rId17"/>
    <p:sldId id="277" r:id="rId18"/>
    <p:sldId id="279" r:id="rId19"/>
    <p:sldId id="285" r:id="rId20"/>
    <p:sldId id="274" r:id="rId21"/>
    <p:sldId id="272" r:id="rId22"/>
    <p:sldId id="284" r:id="rId23"/>
    <p:sldId id="287" r:id="rId24"/>
    <p:sldId id="282" r:id="rId25"/>
    <p:sldId id="288" r:id="rId26"/>
    <p:sldId id="289" r:id="rId27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BB186"/>
    <a:srgbClr val="0F414E"/>
    <a:srgbClr val="683B11"/>
    <a:srgbClr val="E95A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CE160E4-014B-92CC-3A51-B19C72151162}" v="6" dt="2026-05-11T08:55:49.200"/>
    <p1510:client id="{8182C342-D969-5CC8-88EA-C59B618C5434}" v="6" dt="2026-05-11T08:29:59.22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856"/>
    <p:restoredTop sz="94668"/>
  </p:normalViewPr>
  <p:slideViewPr>
    <p:cSldViewPr>
      <p:cViewPr varScale="1">
        <p:scale>
          <a:sx n="105" d="100"/>
          <a:sy n="105" d="100"/>
        </p:scale>
        <p:origin x="1216" y="2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microsoft.com/office/2016/11/relationships/changesInfo" Target="changesInfos/changesInfo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viewProps" Target="viewProp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ovotná Nikola | Sociální služby Haná" userId="S::nikola.novotna@sslhana.cz::0d68e480-aac6-4bc3-97f2-2763a621017e" providerId="AD" clId="Web-{8182C342-D969-5CC8-88EA-C59B618C5434}"/>
    <pc:docChg chg="modSld">
      <pc:chgData name="Novotná Nikola | Sociální služby Haná" userId="S::nikola.novotna@sslhana.cz::0d68e480-aac6-4bc3-97f2-2763a621017e" providerId="AD" clId="Web-{8182C342-D969-5CC8-88EA-C59B618C5434}" dt="2026-05-11T08:29:59.225" v="3" actId="20577"/>
      <pc:docMkLst>
        <pc:docMk/>
      </pc:docMkLst>
      <pc:sldChg chg="modSp">
        <pc:chgData name="Novotná Nikola | Sociální služby Haná" userId="S::nikola.novotna@sslhana.cz::0d68e480-aac6-4bc3-97f2-2763a621017e" providerId="AD" clId="Web-{8182C342-D969-5CC8-88EA-C59B618C5434}" dt="2026-05-11T08:29:59.225" v="3" actId="20577"/>
        <pc:sldMkLst>
          <pc:docMk/>
          <pc:sldMk cId="2293767168" sldId="256"/>
        </pc:sldMkLst>
        <pc:spChg chg="mod">
          <ac:chgData name="Novotná Nikola | Sociální služby Haná" userId="S::nikola.novotna@sslhana.cz::0d68e480-aac6-4bc3-97f2-2763a621017e" providerId="AD" clId="Web-{8182C342-D969-5CC8-88EA-C59B618C5434}" dt="2026-05-11T08:29:59.225" v="3" actId="20577"/>
          <ac:spMkLst>
            <pc:docMk/>
            <pc:sldMk cId="2293767168" sldId="256"/>
            <ac:spMk id="2" creationId="{00000000-0000-0000-0000-000000000000}"/>
          </ac:spMkLst>
        </pc:spChg>
      </pc:sldChg>
    </pc:docChg>
  </pc:docChgLst>
  <pc:docChgLst>
    <pc:chgData clId="Web-{3CE160E4-014B-92CC-3A51-B19C72151162}"/>
    <pc:docChg chg="addSld">
      <pc:chgData name="" userId="" providerId="" clId="Web-{3CE160E4-014B-92CC-3A51-B19C72151162}" dt="2026-05-11T08:55:27.012" v="0"/>
      <pc:docMkLst>
        <pc:docMk/>
      </pc:docMkLst>
      <pc:sldChg chg="new">
        <pc:chgData name="" userId="" providerId="" clId="Web-{3CE160E4-014B-92CC-3A51-B19C72151162}" dt="2026-05-11T08:55:27.012" v="0"/>
        <pc:sldMkLst>
          <pc:docMk/>
          <pc:sldMk cId="2846005696" sldId="290"/>
        </pc:sldMkLst>
      </pc:sldChg>
    </pc:docChg>
  </pc:docChgLst>
  <pc:docChgLst>
    <pc:chgData name="Svatava Strnadová | Sociální služby Haná" userId="S::svatava.strnadova@sslhana.cz::a6eeb5d6-5183-46fc-876a-65cd53bade47" providerId="AD" clId="Web-{3CE160E4-014B-92CC-3A51-B19C72151162}"/>
    <pc:docChg chg="addSld delSld">
      <pc:chgData name="Svatava Strnadová | Sociální služby Haná" userId="S::svatava.strnadova@sslhana.cz::a6eeb5d6-5183-46fc-876a-65cd53bade47" providerId="AD" clId="Web-{3CE160E4-014B-92CC-3A51-B19C72151162}" dt="2026-05-11T08:55:49.200" v="4"/>
      <pc:docMkLst>
        <pc:docMk/>
      </pc:docMkLst>
      <pc:sldChg chg="del">
        <pc:chgData name="Svatava Strnadová | Sociální služby Haná" userId="S::svatava.strnadova@sslhana.cz::a6eeb5d6-5183-46fc-876a-65cd53bade47" providerId="AD" clId="Web-{3CE160E4-014B-92CC-3A51-B19C72151162}" dt="2026-05-11T08:55:49.200" v="4"/>
        <pc:sldMkLst>
          <pc:docMk/>
          <pc:sldMk cId="2846005696" sldId="290"/>
        </pc:sldMkLst>
      </pc:sldChg>
      <pc:sldChg chg="new del">
        <pc:chgData name="Svatava Strnadová | Sociální služby Haná" userId="S::svatava.strnadova@sslhana.cz::a6eeb5d6-5183-46fc-876a-65cd53bade47" providerId="AD" clId="Web-{3CE160E4-014B-92CC-3A51-B19C72151162}" dt="2026-05-11T08:55:45.903" v="3"/>
        <pc:sldMkLst>
          <pc:docMk/>
          <pc:sldMk cId="2289925812" sldId="291"/>
        </pc:sldMkLst>
      </pc:sldChg>
      <pc:sldChg chg="new del">
        <pc:chgData name="Svatava Strnadová | Sociální služby Haná" userId="S::svatava.strnadova@sslhana.cz::a6eeb5d6-5183-46fc-876a-65cd53bade47" providerId="AD" clId="Web-{3CE160E4-014B-92CC-3A51-B19C72151162}" dt="2026-05-11T08:55:42.653" v="2"/>
        <pc:sldMkLst>
          <pc:docMk/>
          <pc:sldMk cId="1402176491" sldId="292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B8780B78-84E1-EFB6-AE64-892AB49E9C0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F45CC2AA-D312-A6D8-9BBE-7742716BF35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8FC6E0-87F6-41BD-8F59-63ACE74F8985}" type="datetimeFigureOut">
              <a:rPr lang="cs-CZ" smtClean="0"/>
              <a:t>11.05.2026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0ABB109B-7A0C-2D4D-B620-5C7C91EA86B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1C6D2365-BC80-B208-A6BA-F1A72C268A4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34FEA5-62DC-4FDA-BE8E-05058FEA462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02424595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03T20:23:31.201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1 24575,'0'0'0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03T20:23:35.901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1 24575,'0'0'0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03T20:23:40.019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0 24575,'0'0'0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03T20:23:44.418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1 24575,'0'0'0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E0A34C-C906-4C24-9A0C-B9923AE6DDBD}" type="datetimeFigureOut">
              <a:rPr lang="cs-CZ" smtClean="0"/>
              <a:t>11.05.2026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68A28C-EED0-4677-B71E-BA6E92CFE41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17868298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6F925-9C13-4BDD-B693-F19AD0C337A2}" type="datetime1">
              <a:rPr lang="cs-CZ" smtClean="0"/>
              <a:t>11.05.2026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1534F-5FD6-4FA2-BACF-3A3A781922AD}" type="datetime1">
              <a:rPr lang="cs-CZ" smtClean="0"/>
              <a:t>11.05.2026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67402-8616-40FA-976D-9B58B3476F14}" type="datetime1">
              <a:rPr lang="cs-CZ" smtClean="0"/>
              <a:t>11.05.2026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0B7AB-1D2B-4DE5-B098-63D493758993}" type="datetime1">
              <a:rPr lang="cs-CZ" smtClean="0"/>
              <a:t>11.05.2026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1D964-6B98-475D-9885-E44E58E4EBF8}" type="datetime1">
              <a:rPr lang="cs-CZ" smtClean="0"/>
              <a:t>11.05.2026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41381-BCA8-4B4E-9646-DF1C92E715BA}" type="datetime1">
              <a:rPr lang="cs-CZ" smtClean="0"/>
              <a:t>11.05.2026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06645-B0A1-41FD-9ED9-5BA03BC42A52}" type="datetime1">
              <a:rPr lang="cs-CZ" smtClean="0"/>
              <a:t>11.05.2026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3D5FE-D363-43A5-A6E8-E47E3BEBB1AB}" type="datetime1">
              <a:rPr lang="cs-CZ" smtClean="0"/>
              <a:t>11.05.2026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6C3CF-F4C4-4DF3-80A7-9AD51F21B936}" type="datetime1">
              <a:rPr lang="cs-CZ" smtClean="0"/>
              <a:t>11.05.2026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13C30-0873-4869-BB48-422721F9B711}" type="datetime1">
              <a:rPr lang="cs-CZ" smtClean="0"/>
              <a:t>11.05.2026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33881-722E-4C25-9D8D-615F6EDC18BD}" type="datetime1">
              <a:rPr lang="cs-CZ" smtClean="0"/>
              <a:t>11.05.2026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9DFA80-08F0-4910-943E-0EC908BDBBE3}" type="datetime1">
              <a:rPr lang="cs-CZ" smtClean="0"/>
              <a:t>11.05.2026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7" Type="http://schemas.openxmlformats.org/officeDocument/2006/relationships/customXml" Target="../ink/ink4.xm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3.xml"/><Relationship Id="rId5" Type="http://schemas.openxmlformats.org/officeDocument/2006/relationships/customXml" Target="../ink/ink2.xml"/><Relationship Id="rId4" Type="http://schemas.openxmlformats.org/officeDocument/2006/relationships/image" Target="../media/image16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pxhere.com/cs/photo/902534" TargetMode="External"/><Relationship Id="rId2" Type="http://schemas.openxmlformats.org/officeDocument/2006/relationships/image" Target="../media/image25.jpg!s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microsoft.com/office/2017/06/relationships/model3d" Target="../media/model3d2.glb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svg"/><Relationship Id="rId5" Type="http://schemas.openxmlformats.org/officeDocument/2006/relationships/image" Target="../media/image8.svg"/><Relationship Id="rId4" Type="http://schemas.openxmlformats.org/officeDocument/2006/relationships/image" Target="../media/image7.sv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1628800"/>
            <a:ext cx="7772400" cy="2664295"/>
          </a:xfrm>
        </p:spPr>
        <p:txBody>
          <a:bodyPr>
            <a:noAutofit/>
          </a:bodyPr>
          <a:lstStyle/>
          <a:p>
            <a:r>
              <a:rPr lang="cs-CZ" sz="3200" b="1" i="0" dirty="0">
                <a:solidFill>
                  <a:srgbClr val="0F414E"/>
                </a:solidFill>
                <a:effectLst/>
                <a:latin typeface="Aptos"/>
              </a:rPr>
              <a:t>Cesta ke změně zblízka, jak ji vidím</a:t>
            </a:r>
            <a:br>
              <a:rPr lang="cs-CZ" sz="3200" b="1" i="0" dirty="0">
                <a:effectLst/>
                <a:latin typeface="Aptos" panose="020B0004020202020204" pitchFamily="34" charset="0"/>
              </a:rPr>
            </a:br>
            <a:r>
              <a:rPr lang="cs-CZ" sz="3200" b="0" i="0" dirty="0">
                <a:solidFill>
                  <a:srgbClr val="DBB186"/>
                </a:solidFill>
                <a:effectLst/>
                <a:latin typeface="Aptos"/>
              </a:rPr>
              <a:t>„Cesta ke změně“ v průběhu času z pohledu odborného garanta.   </a:t>
            </a:r>
            <a:br>
              <a:rPr lang="cs-CZ" sz="3200" b="0" i="0" dirty="0">
                <a:solidFill>
                  <a:srgbClr val="DBB186"/>
                </a:solidFill>
                <a:effectLst/>
                <a:latin typeface="Aptos" panose="020B0004020202020204" pitchFamily="34" charset="0"/>
              </a:rPr>
            </a:br>
            <a:r>
              <a:rPr lang="cs-CZ" sz="3200" b="0" i="0" dirty="0">
                <a:solidFill>
                  <a:srgbClr val="DBB186"/>
                </a:solidFill>
                <a:effectLst/>
                <a:latin typeface="Aptos"/>
              </a:rPr>
              <a:t> Od druhu služby DZR k lidem.</a:t>
            </a:r>
            <a:r>
              <a:rPr lang="cs-CZ" sz="3200" b="0" i="0" dirty="0">
                <a:solidFill>
                  <a:srgbClr val="555555"/>
                </a:solidFill>
                <a:effectLst/>
                <a:latin typeface="Aptos"/>
              </a:rPr>
              <a:t> </a:t>
            </a:r>
            <a:endParaRPr lang="en-US">
              <a:latin typeface="Aptos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323528" y="5356225"/>
            <a:ext cx="8420472" cy="874111"/>
          </a:xfrm>
        </p:spPr>
        <p:txBody>
          <a:bodyPr>
            <a:normAutofit fontScale="92500" lnSpcReduction="10000"/>
          </a:bodyPr>
          <a:lstStyle/>
          <a:p>
            <a:r>
              <a:rPr lang="cs-CZ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Tento projekt je spolufinancován Evropskou unií z Operačního programu Zaměstnanost plus a Zlínským krajem.</a:t>
            </a:r>
          </a:p>
          <a:p>
            <a:r>
              <a:rPr lang="cs-CZ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Registrační číslo projektu CZ.03.02.02/00/22_036/0004605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39308F0D-5EA6-4868-AD3C-2F3CD07BB8A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9512" y="114973"/>
            <a:ext cx="3371207" cy="874111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9587F8A4-172D-3C11-3EAD-EA0CC16C37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7904" y="93413"/>
            <a:ext cx="2555776" cy="1025382"/>
          </a:xfrm>
          <a:prstGeom prst="rect">
            <a:avLst/>
          </a:prstGeom>
        </p:spPr>
      </p:pic>
      <p:pic>
        <p:nvPicPr>
          <p:cNvPr id="6" name="Obrázek 5" descr="Obsah obrázku Písmo, text, Grafika, design&#10;&#10;Obsah generovaný pomocí AI může být nesprávný.">
            <a:extLst>
              <a:ext uri="{FF2B5EF4-FFF2-40B4-BE49-F238E27FC236}">
                <a16:creationId xmlns:a16="http://schemas.microsoft.com/office/drawing/2014/main" id="{3A5F4F03-10B6-2F52-F859-88409BCDAA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3237" y="334080"/>
            <a:ext cx="1377831" cy="587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7671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91036EC-7A4A-F73D-A5FF-3594706344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Ubytování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7F4AC0A0-89FD-4297-971F-40B4BA7540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79" y="1628801"/>
            <a:ext cx="3826042" cy="3960440"/>
          </a:xfrm>
        </p:spPr>
      </p:pic>
      <p:pic>
        <p:nvPicPr>
          <p:cNvPr id="6" name="Zástupný obsah 4">
            <a:extLst>
              <a:ext uri="{FF2B5EF4-FFF2-40B4-BE49-F238E27FC236}">
                <a16:creationId xmlns:a16="http://schemas.microsoft.com/office/drawing/2014/main" id="{305E84CE-C6A3-D73C-1259-DE4C446C59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1" y="1600200"/>
            <a:ext cx="4248471" cy="3989041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0C468915-D724-4B8B-9861-BEDD7454D67C}"/>
              </a:ext>
            </a:extLst>
          </p:cNvPr>
          <p:cNvSpPr txBox="1"/>
          <p:nvPr/>
        </p:nvSpPr>
        <p:spPr>
          <a:xfrm>
            <a:off x="611560" y="6232358"/>
            <a:ext cx="5688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ALESPOŇ TAKTO  ZAJISTÍME  TROCHU SOUKROMÍ</a:t>
            </a:r>
          </a:p>
        </p:txBody>
      </p:sp>
    </p:spTree>
    <p:extLst>
      <p:ext uri="{BB962C8B-B14F-4D97-AF65-F5344CB8AC3E}">
        <p14:creationId xmlns:p14="http://schemas.microsoft.com/office/powerpoint/2010/main" val="12983406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44E4CA3-BF4C-944B-719F-FDB75E54CE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dirty="0"/>
              <a:t>Jídlo …..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B79E30A-0327-D2FD-1DBD-F37A7B4751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110770"/>
            <a:ext cx="8229600" cy="4126542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endParaRPr lang="cs-CZ" sz="2400" dirty="0">
              <a:latin typeface="Aptos" panose="020B0004020202020204" pitchFamily="34" charset="0"/>
            </a:endParaRPr>
          </a:p>
          <a:p>
            <a:pPr marL="0" indent="0">
              <a:buNone/>
            </a:pPr>
            <a:r>
              <a:rPr lang="cs-CZ" sz="3300" dirty="0">
                <a:latin typeface="Aptos" panose="020B0004020202020204" pitchFamily="34" charset="0"/>
              </a:rPr>
              <a:t>Klienti sami píší, co by si přáli jíst – mají zavedeny “deníčky“.</a:t>
            </a:r>
          </a:p>
          <a:p>
            <a:pPr marL="0" indent="0">
              <a:buNone/>
            </a:pPr>
            <a:r>
              <a:rPr lang="cs-CZ" sz="3300" dirty="0">
                <a:latin typeface="Aptos" panose="020B0004020202020204" pitchFamily="34" charset="0"/>
              </a:rPr>
              <a:t>Na čtvrtečních komunitách, kterých se účastní i vedoucí kuchyně, mají možnost své oblíbené jídlo navrhnout.</a:t>
            </a:r>
          </a:p>
          <a:p>
            <a:pPr marL="0" indent="0">
              <a:buNone/>
            </a:pPr>
            <a:r>
              <a:rPr lang="cs-CZ" sz="3300" dirty="0">
                <a:latin typeface="Aptos" panose="020B0004020202020204" pitchFamily="34" charset="0"/>
              </a:rPr>
              <a:t>Káva se vaří klientům individuálně ( z jejich zdrojů a na základě jejich přání).</a:t>
            </a:r>
          </a:p>
          <a:p>
            <a:pPr marL="0" indent="0">
              <a:buNone/>
            </a:pPr>
            <a:r>
              <a:rPr lang="cs-CZ" sz="3300" dirty="0">
                <a:latin typeface="Aptos" panose="020B0004020202020204" pitchFamily="34" charset="0"/>
              </a:rPr>
              <a:t>Obyvatelé domova si přicházejí sami (podle zdravotního stavu) pro druhé jídlo a odnášejí použité nádobí. A v rámci svých možností skládají nádobí do myčky.</a:t>
            </a:r>
          </a:p>
          <a:p>
            <a:pPr marL="0" indent="0">
              <a:buNone/>
            </a:pPr>
            <a:r>
              <a:rPr lang="cs-CZ" sz="3300" dirty="0">
                <a:latin typeface="Aptos" panose="020B0004020202020204" pitchFamily="34" charset="0"/>
              </a:rPr>
              <a:t>Mohou si koupit potraviny a v kuchyňce uvařit v malé skupince na co mají chuť  - bramboráky</a:t>
            </a:r>
          </a:p>
          <a:p>
            <a:pPr marL="0" indent="0">
              <a:buNone/>
            </a:pPr>
            <a:endParaRPr lang="cs-CZ" sz="3300" dirty="0">
              <a:latin typeface="Aptos" panose="020B0004020202020204" pitchFamily="34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568F93CD-5D3D-A2B0-BD7B-D68CBADF69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301605"/>
            <a:ext cx="2376264" cy="178219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Rukopis 5">
                <a:extLst>
                  <a:ext uri="{FF2B5EF4-FFF2-40B4-BE49-F238E27FC236}">
                    <a16:creationId xmlns:a16="http://schemas.microsoft.com/office/drawing/2014/main" id="{D827162C-E71E-1A1C-E0DD-4D3E766F7483}"/>
                  </a:ext>
                </a:extLst>
              </p14:cNvPr>
              <p14:cNvContentPartPr/>
              <p14:nvPr/>
            </p14:nvContentPartPr>
            <p14:xfrm>
              <a:off x="3669442" y="4342585"/>
              <a:ext cx="360" cy="360"/>
            </p14:xfrm>
          </p:contentPart>
        </mc:Choice>
        <mc:Fallback xmlns="">
          <p:pic>
            <p:nvPicPr>
              <p:cNvPr id="6" name="Rukopis 5">
                <a:extLst>
                  <a:ext uri="{FF2B5EF4-FFF2-40B4-BE49-F238E27FC236}">
                    <a16:creationId xmlns:a16="http://schemas.microsoft.com/office/drawing/2014/main" id="{D827162C-E71E-1A1C-E0DD-4D3E766F748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663322" y="4336465"/>
                <a:ext cx="12600" cy="1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7" name="Rukopis 6">
                <a:extLst>
                  <a:ext uri="{FF2B5EF4-FFF2-40B4-BE49-F238E27FC236}">
                    <a16:creationId xmlns:a16="http://schemas.microsoft.com/office/drawing/2014/main" id="{1A9DD161-76DE-60BE-A78C-C07A4F68CAAB}"/>
                  </a:ext>
                </a:extLst>
              </p14:cNvPr>
              <p14:cNvContentPartPr/>
              <p14:nvPr/>
            </p14:nvContentPartPr>
            <p14:xfrm>
              <a:off x="3761394" y="4368145"/>
              <a:ext cx="360" cy="360"/>
            </p14:xfrm>
          </p:contentPart>
        </mc:Choice>
        <mc:Fallback xmlns="">
          <p:pic>
            <p:nvPicPr>
              <p:cNvPr id="7" name="Rukopis 6">
                <a:extLst>
                  <a:ext uri="{FF2B5EF4-FFF2-40B4-BE49-F238E27FC236}">
                    <a16:creationId xmlns:a16="http://schemas.microsoft.com/office/drawing/2014/main" id="{1A9DD161-76DE-60BE-A78C-C07A4F68CAA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755274" y="4362025"/>
                <a:ext cx="12600" cy="1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8" name="Rukopis 7">
                <a:extLst>
                  <a:ext uri="{FF2B5EF4-FFF2-40B4-BE49-F238E27FC236}">
                    <a16:creationId xmlns:a16="http://schemas.microsoft.com/office/drawing/2014/main" id="{EA47EB38-733C-9682-E94D-22AF8AC1DEEB}"/>
                  </a:ext>
                </a:extLst>
              </p14:cNvPr>
              <p14:cNvContentPartPr/>
              <p14:nvPr/>
            </p14:nvContentPartPr>
            <p14:xfrm>
              <a:off x="2350914" y="4459225"/>
              <a:ext cx="360" cy="360"/>
            </p14:xfrm>
          </p:contentPart>
        </mc:Choice>
        <mc:Fallback xmlns="">
          <p:pic>
            <p:nvPicPr>
              <p:cNvPr id="8" name="Rukopis 7">
                <a:extLst>
                  <a:ext uri="{FF2B5EF4-FFF2-40B4-BE49-F238E27FC236}">
                    <a16:creationId xmlns:a16="http://schemas.microsoft.com/office/drawing/2014/main" id="{EA47EB38-733C-9682-E94D-22AF8AC1DEE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344794" y="4453105"/>
                <a:ext cx="12600" cy="1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9" name="Rukopis 8">
                <a:extLst>
                  <a:ext uri="{FF2B5EF4-FFF2-40B4-BE49-F238E27FC236}">
                    <a16:creationId xmlns:a16="http://schemas.microsoft.com/office/drawing/2014/main" id="{4B0037D2-5C43-D396-88B3-4AD1DF67CEB8}"/>
                  </a:ext>
                </a:extLst>
              </p14:cNvPr>
              <p14:cNvContentPartPr/>
              <p14:nvPr/>
            </p14:nvContentPartPr>
            <p14:xfrm>
              <a:off x="-1830126" y="873625"/>
              <a:ext cx="360" cy="360"/>
            </p14:xfrm>
          </p:contentPart>
        </mc:Choice>
        <mc:Fallback xmlns="">
          <p:pic>
            <p:nvPicPr>
              <p:cNvPr id="9" name="Rukopis 8">
                <a:extLst>
                  <a:ext uri="{FF2B5EF4-FFF2-40B4-BE49-F238E27FC236}">
                    <a16:creationId xmlns:a16="http://schemas.microsoft.com/office/drawing/2014/main" id="{4B0037D2-5C43-D396-88B3-4AD1DF67CEB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1836246" y="867505"/>
                <a:ext cx="12600" cy="12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081011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336AB6C-0113-E4FC-4D16-90E112297E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4400" dirty="0">
                <a:latin typeface="Aptos" panose="020B0004020202020204" pitchFamily="34" charset="0"/>
              </a:rPr>
              <a:t>Cukřenky jsou již na stolech naplněny cukrem.</a:t>
            </a:r>
            <a:endParaRPr lang="cs-CZ" dirty="0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467E5D45-C64B-1F5E-1C20-E6D073325A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00201"/>
            <a:ext cx="4499991" cy="4205064"/>
          </a:xfr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EE3D73CE-BB1D-06FA-4628-8B13875437C3}"/>
              </a:ext>
            </a:extLst>
          </p:cNvPr>
          <p:cNvSpPr txBox="1"/>
          <p:nvPr/>
        </p:nvSpPr>
        <p:spPr>
          <a:xfrm>
            <a:off x="818146" y="6412832"/>
            <a:ext cx="15936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PŘED…</a:t>
            </a:r>
          </a:p>
        </p:txBody>
      </p:sp>
      <p:pic>
        <p:nvPicPr>
          <p:cNvPr id="7" name="Zástupný obsah 4">
            <a:extLst>
              <a:ext uri="{FF2B5EF4-FFF2-40B4-BE49-F238E27FC236}">
                <a16:creationId xmlns:a16="http://schemas.microsoft.com/office/drawing/2014/main" id="{B3025609-33FC-587F-DBC1-8D6579D4FE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1600201"/>
            <a:ext cx="4018393" cy="4205064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DBE71590-4729-974A-43A9-B8AF9D963906}"/>
              </a:ext>
            </a:extLst>
          </p:cNvPr>
          <p:cNvSpPr txBox="1"/>
          <p:nvPr/>
        </p:nvSpPr>
        <p:spPr>
          <a:xfrm>
            <a:off x="5940152" y="6244389"/>
            <a:ext cx="825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   PO…</a:t>
            </a:r>
          </a:p>
        </p:txBody>
      </p:sp>
    </p:spTree>
    <p:extLst>
      <p:ext uri="{BB962C8B-B14F-4D97-AF65-F5344CB8AC3E}">
        <p14:creationId xmlns:p14="http://schemas.microsoft.com/office/powerpoint/2010/main" val="9623475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19B6335-50AC-FD02-9A94-2CE3ADDA04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dirty="0"/>
              <a:t>Hospodaření s penězi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2980F8F-21EA-0E83-2C31-B6472EAFE3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83162"/>
          </a:xfrm>
        </p:spPr>
        <p:txBody>
          <a:bodyPr>
            <a:normAutofit fontScale="25000" lnSpcReduction="20000"/>
          </a:bodyPr>
          <a:lstStyle/>
          <a:p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cs-CZ" sz="8000" dirty="0"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Trezory ve skříních měli klienti i před zahájením</a:t>
            </a:r>
          </a:p>
          <a:p>
            <a:pPr marL="0" indent="0">
              <a:buNone/>
            </a:pPr>
            <a:r>
              <a:rPr lang="cs-CZ" sz="8000" dirty="0"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projektu. Nepoužívali se však.</a:t>
            </a:r>
          </a:p>
          <a:p>
            <a:pPr marL="0" indent="0">
              <a:buNone/>
            </a:pPr>
            <a:endParaRPr lang="cs-CZ" sz="8000" dirty="0">
              <a:latin typeface="Aptos" panose="020B00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6000" dirty="0"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</a:t>
            </a:r>
          </a:p>
          <a:p>
            <a:pPr marL="0" indent="0">
              <a:buNone/>
            </a:pPr>
            <a:endParaRPr lang="cs-CZ" sz="6000" dirty="0">
              <a:latin typeface="Aptos" panose="020B00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sz="6000" dirty="0">
              <a:latin typeface="Aptos" panose="020B00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sz="6000" dirty="0">
              <a:latin typeface="Aptos" panose="020B00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6000" dirty="0"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Dnes má 39 klientů uzavřeny </a:t>
            </a:r>
            <a:r>
              <a:rPr lang="cs-CZ" sz="6000" b="1" dirty="0"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DOHODY O SPOLEČNÉM HOSPODAŘENÍ</a:t>
            </a:r>
          </a:p>
          <a:p>
            <a:pPr marL="0" indent="0">
              <a:buNone/>
            </a:pPr>
            <a:r>
              <a:rPr lang="cs-CZ" sz="6000" b="1" dirty="0"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Např.:</a:t>
            </a:r>
          </a:p>
          <a:p>
            <a:r>
              <a:rPr lang="cs-CZ" sz="6000" b="1" dirty="0">
                <a:effectLst/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6000" dirty="0">
                <a:effectLst/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Klientka si k opatrovníkovi dochází pro finanční prostředky   </a:t>
            </a:r>
          </a:p>
          <a:p>
            <a:r>
              <a:rPr lang="cs-CZ" sz="6000" dirty="0">
                <a:effectLst/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100Kč/ týdně  , předá opatrovník , účtuje KP, který zajišťuje nákupy ve spolupráci s klientem</a:t>
            </a:r>
          </a:p>
          <a:p>
            <a:r>
              <a:rPr lang="cs-CZ" sz="6000" dirty="0">
                <a:effectLst/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900 Kč/ týdně  , KP účtuje větší nákup, klient si sám platí služby a léky</a:t>
            </a:r>
          </a:p>
          <a:p>
            <a:r>
              <a:rPr lang="cs-CZ" sz="6000" dirty="0">
                <a:effectLst/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300 Kč/ týdně vyzvedává u opatrovníka – služby, léky a hygienu platí opatrovník</a:t>
            </a:r>
          </a:p>
          <a:p>
            <a:r>
              <a:rPr lang="cs-CZ" sz="6000" dirty="0">
                <a:effectLst/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500Kč/ týdně , klient je schopen hospodařit s penězi</a:t>
            </a:r>
          </a:p>
          <a:p>
            <a:pPr marL="0" indent="0">
              <a:buNone/>
            </a:pPr>
            <a:r>
              <a:rPr lang="cs-CZ" sz="6000" dirty="0">
                <a:effectLst/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„bratr zajišťuje nákupy pro K“</a:t>
            </a:r>
          </a:p>
          <a:p>
            <a:r>
              <a:rPr lang="cs-CZ" sz="6000" dirty="0">
                <a:effectLst/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1000Kč/ týdně předává K opatrovník „ Nákupy si řeší klient sám“, „nákupy provádí klient“</a:t>
            </a:r>
          </a:p>
          <a:p>
            <a:endParaRPr lang="cs-CZ" sz="6000" dirty="0">
              <a:latin typeface="Aptos" panose="020B00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dirty="0"/>
          </a:p>
        </p:txBody>
      </p:sp>
      <p:pic>
        <p:nvPicPr>
          <p:cNvPr id="4" name="Zástupný obsah 4">
            <a:extLst>
              <a:ext uri="{FF2B5EF4-FFF2-40B4-BE49-F238E27FC236}">
                <a16:creationId xmlns:a16="http://schemas.microsoft.com/office/drawing/2014/main" id="{09C8B485-11FE-9858-93D1-7740F3BA48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274638"/>
            <a:ext cx="3059832" cy="2794322"/>
          </a:xfrm>
        </p:spPr>
      </p:pic>
    </p:spTree>
    <p:extLst>
      <p:ext uri="{BB962C8B-B14F-4D97-AF65-F5344CB8AC3E}">
        <p14:creationId xmlns:p14="http://schemas.microsoft.com/office/powerpoint/2010/main" val="29685801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B13B121-AF73-0413-B3D0-24D68B75F0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dirty="0"/>
              <a:t>Cigarety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36DD88F-CBC9-B33E-8E9F-0C7ED2CB3B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r>
              <a:rPr lang="cs-CZ" sz="2800" dirty="0">
                <a:effectLst/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Dříve zajišťovala aktivizační pracovnic nákup cigaret. Ty pak vydávala na komunitách každý den.</a:t>
            </a:r>
          </a:p>
          <a:p>
            <a:r>
              <a:rPr lang="cs-CZ" sz="2800" dirty="0">
                <a:effectLst/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Nyní mají klienti sepsanou  tzv. NIKOTINOVOU DOHODU.  (21 K)</a:t>
            </a:r>
          </a:p>
          <a:p>
            <a:pPr marL="400050" lvl="1" indent="0">
              <a:buNone/>
            </a:pPr>
            <a:r>
              <a:rPr lang="cs-CZ" dirty="0">
                <a:effectLst/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Zodpovědnost za plnění má klient a klíčový pracovník. Někteří klienti dostanou cigarety na den, jiní na 4 dny. </a:t>
            </a:r>
            <a:r>
              <a:rPr lang="cs-CZ" dirty="0"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Dva klienti si nakupují cigarety sami a kouří si podle potřeby. </a:t>
            </a:r>
            <a:endParaRPr lang="cs-CZ" dirty="0">
              <a:effectLst/>
              <a:latin typeface="Aptos" panose="020B00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cs-CZ" sz="2800" dirty="0">
                <a:effectLst/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endParaRPr lang="cs-CZ" dirty="0"/>
          </a:p>
        </p:txBody>
      </p:sp>
      <p:pic>
        <p:nvPicPr>
          <p:cNvPr id="4" name="Zástupný obsah 4">
            <a:extLst>
              <a:ext uri="{FF2B5EF4-FFF2-40B4-BE49-F238E27FC236}">
                <a16:creationId xmlns:a16="http://schemas.microsoft.com/office/drawing/2014/main" id="{BC05B31C-3420-B69B-C33D-00FA35FB8F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3600" y="0"/>
            <a:ext cx="3600400" cy="2880321"/>
          </a:xfrm>
        </p:spPr>
      </p:pic>
    </p:spTree>
    <p:extLst>
      <p:ext uri="{BB962C8B-B14F-4D97-AF65-F5344CB8AC3E}">
        <p14:creationId xmlns:p14="http://schemas.microsoft.com/office/powerpoint/2010/main" val="4447410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256C1BA-34D8-F133-4035-4EF52D5877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Plánování průběhu služby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A36D2EDE-D3E7-966D-4C5C-A32EA7A20B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00200"/>
            <a:ext cx="4860031" cy="4525963"/>
          </a:xfr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59EF3FA1-5F87-2ACB-FCE6-21D8ED854166}"/>
              </a:ext>
            </a:extLst>
          </p:cNvPr>
          <p:cNvSpPr txBox="1"/>
          <p:nvPr/>
        </p:nvSpPr>
        <p:spPr>
          <a:xfrm>
            <a:off x="5004048" y="2234227"/>
            <a:ext cx="345638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Jaroslav S. 1970</a:t>
            </a: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cs-CZ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cs-CZ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„Chtěl bych fajfku a tabák. Taky bych chtěl uvařit si gulášovou polévku. Chtěl  bych barák v Kvasicích a manželku, která by se o mě zajímala a starala se o mě.  </a:t>
            </a: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cs-CZ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Chtěl bych chodit  na rehabilitace, bolí mě ruka a noha, ale nevím jestli  tam dojdu. Sám si tam dojít netroufám. Je to dost daleko.</a:t>
            </a: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190000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9DD46EA-1B7C-60B5-F880-860BE8A734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Jedno dopoledne ….. 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DBA127D0-998E-A088-09CB-A75A0E9247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1131491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30C0F12-4FB5-1D7A-CCB9-9B12363E73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Na cestě ke změně…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EF2DA2A6-829A-44E2-D032-4F9158957A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4784"/>
            <a:ext cx="6257669" cy="4693252"/>
          </a:xfr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07BCFDE2-2455-8236-DFD8-64E9E206BC0C}"/>
              </a:ext>
            </a:extLst>
          </p:cNvPr>
          <p:cNvSpPr txBox="1"/>
          <p:nvPr/>
        </p:nvSpPr>
        <p:spPr>
          <a:xfrm>
            <a:off x="6444208" y="2780928"/>
            <a:ext cx="244827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„Když </a:t>
            </a:r>
            <a:r>
              <a:rPr lang="cs-CZ" dirty="0" err="1"/>
              <a:t>ubejvá</a:t>
            </a:r>
            <a:r>
              <a:rPr lang="cs-CZ" dirty="0"/>
              <a:t> ti sil a </a:t>
            </a:r>
            <a:r>
              <a:rPr lang="cs-CZ" dirty="0" err="1"/>
              <a:t>tys</a:t>
            </a:r>
            <a:r>
              <a:rPr lang="cs-CZ" dirty="0"/>
              <a:t> to málem vzdal, dej si malý cíl, co tě žene dál….</a:t>
            </a:r>
          </a:p>
          <a:p>
            <a:r>
              <a:rPr lang="cs-CZ" dirty="0"/>
              <a:t>A každý další krok posouvá tě blíž, všem kolem jasný je, že prostě zvítězíš…..“   </a:t>
            </a:r>
          </a:p>
        </p:txBody>
      </p:sp>
    </p:spTree>
    <p:extLst>
      <p:ext uri="{BB962C8B-B14F-4D97-AF65-F5344CB8AC3E}">
        <p14:creationId xmlns:p14="http://schemas.microsoft.com/office/powerpoint/2010/main" val="36627751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C94A62F-9222-2390-A3BE-723E7BBF9A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KUDY JEŠTĚ CESTA VEDE…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20A6F48-4533-ADAB-2E8F-4A37D7074A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sz="3200" dirty="0">
                <a:solidFill>
                  <a:schemeClr val="tx2"/>
                </a:solidFill>
                <a:latin typeface="Aptos" panose="020B0004020202020204" pitchFamily="34" charset="0"/>
              </a:rPr>
              <a:t>Nejméně 1/3 obyvatel jí lžičkou i hlavní jídlo, ačkoli by ho zvládli jíst příborem</a:t>
            </a:r>
            <a:endParaRPr lang="cs-CZ" dirty="0">
              <a:solidFill>
                <a:schemeClr val="tx2"/>
              </a:solidFill>
              <a:latin typeface="Aptos" panose="020B0004020202020204" pitchFamily="34" charset="0"/>
            </a:endParaRPr>
          </a:p>
          <a:p>
            <a:r>
              <a:rPr lang="cs-CZ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Za</a:t>
            </a:r>
            <a:r>
              <a:rPr lang="cs-CZ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320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mnoho klientů a klientek …účtuje a vede finance klíčový pracovník, klient/ klientka není schopna vést své finance</a:t>
            </a:r>
          </a:p>
          <a:p>
            <a:r>
              <a:rPr lang="cs-CZ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Dohody o hospodaření se zatím neaktualizují</a:t>
            </a:r>
          </a:p>
          <a:p>
            <a:r>
              <a:rPr lang="cs-CZ" sz="320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Oslovování dospělých klientů…“pojďte Irenko“, „Hanička tady zase není, tak pojedeme tady, děvčátka“, „Jaruško, vy také jen trochu těstovin“…pro svačinku si půjdete o půl třetí odpoledne</a:t>
            </a:r>
          </a:p>
          <a:p>
            <a:endParaRPr lang="cs-CZ" sz="3200" dirty="0">
              <a:solidFill>
                <a:schemeClr val="tx2"/>
              </a:solidFill>
              <a:latin typeface="Aptos" panose="020B0004020202020204" pitchFamily="34" charset="0"/>
            </a:endParaRPr>
          </a:p>
          <a:p>
            <a:endParaRPr lang="cs-CZ" sz="3200" dirty="0">
              <a:solidFill>
                <a:schemeClr val="tx2"/>
              </a:solidFill>
              <a:latin typeface="Aptos" panose="020B0004020202020204" pitchFamily="34" charset="0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593852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F6D32EC-1200-ED86-2FA2-445F5237B3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145435"/>
          </a:xfrm>
        </p:spPr>
        <p:txBody>
          <a:bodyPr/>
          <a:lstStyle/>
          <a:p>
            <a:r>
              <a:rPr lang="cs-CZ" dirty="0"/>
              <a:t>SS Haná jsou na CESTĚ, na cestě ke změně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/>
              <a:t>Mají možnost se inspirovat od podobných  služeb – prostřednictvím pracovní skupiny Asociace komunitních služeb v péči o duševní zdraví (AKS), jejíž členem se staly.</a:t>
            </a:r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31F6DFD0-96D6-CCCA-1168-0789B0417A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9623" y="4077072"/>
            <a:ext cx="1564754" cy="1368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5894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2572370-054C-4779-10ED-5D323DD0D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Zámek Kvasice, Parková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FF1A8125-CEF8-3B3D-1A55-3B8F0CF9B1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22" y="1600200"/>
            <a:ext cx="8046156" cy="4525963"/>
          </a:xfrm>
        </p:spPr>
      </p:pic>
    </p:spTree>
    <p:extLst>
      <p:ext uri="{BB962C8B-B14F-4D97-AF65-F5344CB8AC3E}">
        <p14:creationId xmlns:p14="http://schemas.microsoft.com/office/powerpoint/2010/main" val="33955877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77FF2A40-C9F5-5443-2D9F-497F27A920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764704"/>
            <a:ext cx="8424935" cy="5361459"/>
          </a:xfrm>
        </p:spPr>
      </p:pic>
    </p:spTree>
    <p:extLst>
      <p:ext uri="{BB962C8B-B14F-4D97-AF65-F5344CB8AC3E}">
        <p14:creationId xmlns:p14="http://schemas.microsoft.com/office/powerpoint/2010/main" val="10243009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4A5E57F-7510-F035-0DAE-C09E2E5D0E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577483"/>
          </a:xfrm>
        </p:spPr>
        <p:txBody>
          <a:bodyPr>
            <a:normAutofit/>
          </a:bodyPr>
          <a:lstStyle/>
          <a:p>
            <a:r>
              <a:rPr lang="cs-CZ" dirty="0"/>
              <a:t>Proto je nutné v úsilí nepolevit…</a:t>
            </a:r>
          </a:p>
          <a:p>
            <a:r>
              <a:rPr lang="cs-CZ" dirty="0"/>
              <a:t>Podat návazný projekt, hned , jak to půjde.</a:t>
            </a:r>
          </a:p>
          <a:p>
            <a:r>
              <a:rPr lang="cs-CZ" dirty="0"/>
              <a:t>Odejít ze zámku – do nově vzniklého chráněného bydlení, nově vzniklého malého DOZP a velmi vstřícného malého moderního DZR.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4" name="Zástupný obsah 4">
            <a:extLst>
              <a:ext uri="{FF2B5EF4-FFF2-40B4-BE49-F238E27FC236}">
                <a16:creationId xmlns:a16="http://schemas.microsoft.com/office/drawing/2014/main" id="{18058663-7460-9F6D-9BBC-4F01F2C7AC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043608" y="4077072"/>
            <a:ext cx="2775464" cy="1689125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5" name="Zástupný obsah 3" descr="Thumbs Up Emoji">
                <a:extLst>
                  <a:ext uri="{FF2B5EF4-FFF2-40B4-BE49-F238E27FC236}">
                    <a16:creationId xmlns:a16="http://schemas.microsoft.com/office/drawing/2014/main" id="{558FC38A-288F-69F7-7C40-B0BA28CD0B8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173183619"/>
                  </p:ext>
                </p:extLst>
              </p:nvPr>
            </p:nvGraphicFramePr>
            <p:xfrm>
              <a:off x="6012160" y="3717032"/>
              <a:ext cx="1854059" cy="1944216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1854059" cy="1944216"/>
                    </a:xfrm>
                    <a:prstGeom prst="rect">
                      <a:avLst/>
                    </a:prstGeom>
                  </am3d:spPr>
                  <am3d:camera>
                    <am3d:pos x="0" y="0" z="6630807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1511" d="1000000"/>
                    <am3d:preTrans dx="-824025" dy="-17929067" dz="-2192431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2793219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" name="Zástupný obsah 3" descr="Thumbs Up Emoji">
                <a:extLst>
                  <a:ext uri="{FF2B5EF4-FFF2-40B4-BE49-F238E27FC236}">
                    <a16:creationId xmlns:a16="http://schemas.microsoft.com/office/drawing/2014/main" id="{558FC38A-288F-69F7-7C40-B0BA28CD0B8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012160" y="3717032"/>
                <a:ext cx="1854059" cy="1944216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627633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11BBA5BC-4F16-DA1D-E52A-D848737D1E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556792"/>
            <a:ext cx="7704856" cy="5301208"/>
          </a:xfr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930C1B63-EB91-7A40-D0C3-DAFCFE8DF842}"/>
              </a:ext>
            </a:extLst>
          </p:cNvPr>
          <p:cNvSpPr txBox="1"/>
          <p:nvPr/>
        </p:nvSpPr>
        <p:spPr>
          <a:xfrm>
            <a:off x="-12213" y="332656"/>
            <a:ext cx="1271356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	</a:t>
            </a:r>
            <a:r>
              <a:rPr lang="cs-CZ" sz="2400" b="1" dirty="0">
                <a:latin typeface="Aptos" panose="020B0004020202020204" pitchFamily="34" charset="0"/>
              </a:rPr>
              <a:t>Přeji všem, kterým záleží na lidech se zkušeností s </a:t>
            </a:r>
          </a:p>
          <a:p>
            <a:r>
              <a:rPr lang="cs-CZ" sz="2400" b="1" dirty="0">
                <a:latin typeface="Aptos" panose="020B0004020202020204" pitchFamily="34" charset="0"/>
              </a:rPr>
              <a:t>               duševním onemocněním, </a:t>
            </a:r>
          </a:p>
          <a:p>
            <a:r>
              <a:rPr lang="cs-CZ" sz="2400" b="1" dirty="0">
                <a:latin typeface="Aptos" panose="020B0004020202020204" pitchFamily="34" charset="0"/>
              </a:rPr>
              <a:t>	aby se jim to podařilo!  Šťastnou další cestu!    </a:t>
            </a:r>
            <a:r>
              <a:rPr lang="cs-CZ" dirty="0"/>
              <a:t>Blanka Veškrnová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506320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9B7490D-C703-688A-F120-E9F650163C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184576"/>
          </a:xfrm>
        </p:spPr>
        <p:txBody>
          <a:bodyPr>
            <a:noAutofit/>
          </a:bodyPr>
          <a:lstStyle/>
          <a:p>
            <a:r>
              <a:rPr lang="cs-CZ" dirty="0">
                <a:latin typeface="Aptos" panose="020B0004020202020204" pitchFamily="34" charset="0"/>
              </a:rPr>
              <a:t>Jako garantka projektu „Cesta ke změně“ jsem pro autory projektu rozhodně nebyla první volba.   </a:t>
            </a:r>
          </a:p>
          <a:p>
            <a:r>
              <a:rPr lang="cs-CZ" dirty="0">
                <a:latin typeface="Aptos" panose="020B0004020202020204" pitchFamily="34" charset="0"/>
              </a:rPr>
              <a:t>„Kvasice – kde to je?“ , také jsem se nezamilovala na první pohled.</a:t>
            </a:r>
          </a:p>
          <a:p>
            <a:r>
              <a:rPr lang="cs-CZ" dirty="0">
                <a:latin typeface="Aptos" panose="020B0004020202020204" pitchFamily="34" charset="0"/>
              </a:rPr>
              <a:t>Ale – kousek bylo Staré Město….</a:t>
            </a:r>
          </a:p>
          <a:p>
            <a:r>
              <a:rPr lang="cs-CZ" dirty="0">
                <a:latin typeface="Aptos" panose="020B0004020202020204" pitchFamily="34" charset="0"/>
              </a:rPr>
              <a:t>A vedoucí pracovníci, jak jsem se přesvědčila,  skutečně změnu chtěli a byli odhodláni podat projekt a změnu uskutečnit.  </a:t>
            </a:r>
          </a:p>
        </p:txBody>
      </p:sp>
      <p:pic>
        <p:nvPicPr>
          <p:cNvPr id="5" name="Grafický objekt 4" descr="Banka">
            <a:extLst>
              <a:ext uri="{FF2B5EF4-FFF2-40B4-BE49-F238E27FC236}">
                <a16:creationId xmlns:a16="http://schemas.microsoft.com/office/drawing/2014/main" id="{0A5580D7-255D-C33F-4443-2B4A98862BF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7017734" y="3111589"/>
            <a:ext cx="1442698" cy="886390"/>
          </a:xfrm>
          <a:prstGeom prst="rect">
            <a:avLst/>
          </a:prstGeom>
        </p:spPr>
      </p:pic>
      <p:pic>
        <p:nvPicPr>
          <p:cNvPr id="7" name="Grafický objekt 6" descr="Profil ženy">
            <a:extLst>
              <a:ext uri="{FF2B5EF4-FFF2-40B4-BE49-F238E27FC236}">
                <a16:creationId xmlns:a16="http://schemas.microsoft.com/office/drawing/2014/main" id="{1405861B-7CEF-72BA-F120-BA82C2EC4BA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79814" y="2179043"/>
            <a:ext cx="914400" cy="886389"/>
          </a:xfrm>
          <a:prstGeom prst="rect">
            <a:avLst/>
          </a:prstGeom>
        </p:spPr>
      </p:pic>
      <p:pic>
        <p:nvPicPr>
          <p:cNvPr id="9" name="Grafický objekt 8" descr="Profil muže">
            <a:extLst>
              <a:ext uri="{FF2B5EF4-FFF2-40B4-BE49-F238E27FC236}">
                <a16:creationId xmlns:a16="http://schemas.microsoft.com/office/drawing/2014/main" id="{835A9532-564A-7D44-11D0-4205048FB92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199538" y="2179042"/>
            <a:ext cx="914400" cy="886389"/>
          </a:xfrm>
          <a:prstGeom prst="rect">
            <a:avLst/>
          </a:prstGeom>
        </p:spPr>
      </p:pic>
      <p:pic>
        <p:nvPicPr>
          <p:cNvPr id="11" name="Grafický objekt 10" descr="Školák">
            <a:extLst>
              <a:ext uri="{FF2B5EF4-FFF2-40B4-BE49-F238E27FC236}">
                <a16:creationId xmlns:a16="http://schemas.microsoft.com/office/drawing/2014/main" id="{593CC857-8ED3-1FFE-606E-BFFE624D5E2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19262" y="2179044"/>
            <a:ext cx="914400" cy="886389"/>
          </a:xfrm>
          <a:prstGeom prst="rect">
            <a:avLst/>
          </a:prstGeom>
        </p:spPr>
      </p:pic>
      <p:pic>
        <p:nvPicPr>
          <p:cNvPr id="13" name="Grafický objekt 12" descr="Úspěch skupiny">
            <a:extLst>
              <a:ext uri="{FF2B5EF4-FFF2-40B4-BE49-F238E27FC236}">
                <a16:creationId xmlns:a16="http://schemas.microsoft.com/office/drawing/2014/main" id="{CB470B45-7B51-4479-0524-19A8DF3D2D8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092280" y="4311257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1040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18CDDE4-46F7-35F8-AD44-A9004F0837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646D7FEC-3F49-D8A7-7F6E-CE7253F80F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13" y="0"/>
            <a:ext cx="9143999" cy="6381328"/>
          </a:xfr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D7E8EDFC-9454-B6AB-41D9-F2AE6BE7F942}"/>
              </a:ext>
            </a:extLst>
          </p:cNvPr>
          <p:cNvSpPr txBox="1"/>
          <p:nvPr/>
        </p:nvSpPr>
        <p:spPr>
          <a:xfrm>
            <a:off x="2987824" y="6381328"/>
            <a:ext cx="39604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KDE JSME TEĎ?</a:t>
            </a:r>
          </a:p>
        </p:txBody>
      </p:sp>
    </p:spTree>
    <p:extLst>
      <p:ext uri="{BB962C8B-B14F-4D97-AF65-F5344CB8AC3E}">
        <p14:creationId xmlns:p14="http://schemas.microsoft.com/office/powerpoint/2010/main" val="29741977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DA19357-0617-614C-D37A-D711621554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692697"/>
            <a:ext cx="8229600" cy="4896544"/>
          </a:xfrm>
        </p:spPr>
        <p:txBody>
          <a:bodyPr>
            <a:normAutofit fontScale="92500"/>
          </a:bodyPr>
          <a:lstStyle/>
          <a:p>
            <a:r>
              <a:rPr lang="cs-CZ" sz="2800" b="0" i="0" dirty="0">
                <a:solidFill>
                  <a:srgbClr val="555555"/>
                </a:solidFill>
                <a:effectLst/>
                <a:latin typeface="Aptos" panose="020B0004020202020204" pitchFamily="34" charset="0"/>
              </a:rPr>
              <a:t>Projekt byl napsán, podán a začala jeho realizace</a:t>
            </a:r>
            <a:r>
              <a:rPr lang="cs-CZ" sz="2800" dirty="0">
                <a:solidFill>
                  <a:srgbClr val="555555"/>
                </a:solidFill>
                <a:latin typeface="Aptos" panose="020B0004020202020204" pitchFamily="34" charset="0"/>
              </a:rPr>
              <a:t>: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cs-CZ" sz="1800" b="1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KA 01 Analýza potřeb klientů DZR Kvasice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KA 02 Tvorba transformačního plánu včetně jeho příloh</a:t>
            </a:r>
          </a:p>
          <a:p>
            <a:r>
              <a:rPr lang="cs-CZ" sz="2400" b="1" kern="100" dirty="0">
                <a:effectLst/>
                <a:highlight>
                  <a:srgbClr val="FFFF00"/>
                </a:highligh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KA 03 Odborné vzdělávání a podpora pracovníků DZR Kvasice  </a:t>
            </a:r>
            <a:r>
              <a:rPr lang="cs-CZ" sz="1900" kern="100" dirty="0">
                <a:effectLst/>
                <a:highlight>
                  <a:srgbClr val="FFFF00"/>
                </a:highligh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( z mnohých např. </a:t>
            </a:r>
            <a:r>
              <a:rPr lang="cs-CZ" sz="1900" dirty="0">
                <a:effectLst/>
                <a:highlight>
                  <a:srgbClr val="FFFF00"/>
                </a:highligh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komplexním přístupu v psychosociální rehabilitaci – model </a:t>
            </a:r>
            <a:r>
              <a:rPr lang="cs-CZ" sz="1900" dirty="0" err="1">
                <a:effectLst/>
                <a:highlight>
                  <a:srgbClr val="FFFF00"/>
                </a:highligh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CARe</a:t>
            </a:r>
            <a:r>
              <a:rPr lang="cs-CZ" sz="1900" dirty="0">
                <a:effectLst/>
                <a:highlight>
                  <a:srgbClr val="FFFF00"/>
                </a:highligh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 , v individuálním plánování, supervize, </a:t>
            </a:r>
            <a:r>
              <a:rPr lang="cs-CZ" sz="1900" kern="100" dirty="0">
                <a:effectLst/>
                <a:highlight>
                  <a:srgbClr val="FFFF00"/>
                </a:highligh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provedení diagnostiky Thomas  a následně individuální ověřování…vzdělání zaměřené na zotavení)</a:t>
            </a:r>
            <a:r>
              <a:rPr lang="cs-CZ" sz="19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cs-CZ" sz="19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  </a:t>
            </a:r>
            <a:r>
              <a:rPr lang="cs-CZ" sz="1900" b="1" dirty="0">
                <a:solidFill>
                  <a:srgbClr val="FF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z 0 na 100  !</a:t>
            </a:r>
            <a:endParaRPr lang="cs-CZ" sz="1900" b="1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KA 04 Revize interních metodik a dokumentů</a:t>
            </a:r>
          </a:p>
          <a:p>
            <a:r>
              <a:rPr lang="cs-CZ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KA 05 Komunikace s dotčenými účastníky, osvětová činnost, rozvoj PR</a:t>
            </a:r>
            <a:endParaRPr lang="cs-CZ" sz="2400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cs-CZ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KA 06 Personální a procesní audit</a:t>
            </a:r>
          </a:p>
          <a:p>
            <a:endParaRPr lang="cs-CZ" sz="2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cs-CZ" sz="3200" b="0" i="0" dirty="0">
              <a:solidFill>
                <a:srgbClr val="555555"/>
              </a:solidFill>
              <a:effectLst/>
              <a:latin typeface="Aptos" panose="020B0004020202020204" pitchFamily="34" charset="0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802722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82CB726-4145-693C-76B9-9521EE7D36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>
                <a:latin typeface="Aptos" panose="020B0004020202020204" pitchFamily="34" charset="0"/>
              </a:rPr>
              <a:t>DZR – na začátku realizace projektu </a:t>
            </a:r>
            <a:br>
              <a:rPr lang="cs-CZ" sz="3600" dirty="0">
                <a:latin typeface="Aptos" panose="020B0004020202020204" pitchFamily="34" charset="0"/>
              </a:rPr>
            </a:br>
            <a:r>
              <a:rPr lang="cs-CZ" sz="3200" dirty="0">
                <a:latin typeface="Aptos" panose="020B0004020202020204" pitchFamily="34" charset="0"/>
              </a:rPr>
              <a:t>(zjištění z auditu)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F0ED11B-9079-3EEA-3CEF-668DC534E0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17639"/>
            <a:ext cx="8229600" cy="4315618"/>
          </a:xfrm>
        </p:spPr>
        <p:txBody>
          <a:bodyPr>
            <a:normAutofit fontScale="70000" lnSpcReduction="20000"/>
          </a:bodyPr>
          <a:lstStyle/>
          <a:p>
            <a:endParaRPr lang="cs-CZ" dirty="0"/>
          </a:p>
          <a:p>
            <a:r>
              <a:rPr lang="cs-CZ" dirty="0"/>
              <a:t>Klienti se přizpůsobují možnostem provozu.</a:t>
            </a:r>
          </a:p>
          <a:p>
            <a:r>
              <a:rPr lang="cs-CZ" dirty="0"/>
              <a:t>Jsou zvyklí na 100% péči  / ačkoli ne všichni 24/7 péči potřebují. </a:t>
            </a:r>
          </a:p>
          <a:p>
            <a:r>
              <a:rPr lang="cs-CZ" dirty="0"/>
              <a:t>Skupinové aktivity , ranní komunity, příděly cigaret aktivizační pracovnicí, vydávání kapesného, výdej kávy pro všechny…</a:t>
            </a:r>
          </a:p>
          <a:p>
            <a:r>
              <a:rPr lang="cs-CZ" dirty="0"/>
              <a:t>Služby jako kadeřnice, pedikúra poskytovány přímo na pokoji.</a:t>
            </a:r>
          </a:p>
          <a:p>
            <a:r>
              <a:rPr lang="cs-CZ" dirty="0"/>
              <a:t>Skladba jídla neodpovídá oblíbenosti klientů</a:t>
            </a:r>
          </a:p>
          <a:p>
            <a:r>
              <a:rPr lang="cs-CZ" dirty="0"/>
              <a:t>Pracovníci se nechovají ke klientům jako k dospělým lidem.</a:t>
            </a:r>
          </a:p>
          <a:p>
            <a:r>
              <a:rPr lang="cs-CZ" dirty="0"/>
              <a:t>Plánování průběhu služby pro jednotlivé klienty neprobíhá. </a:t>
            </a:r>
          </a:p>
          <a:p>
            <a:pPr marL="0" indent="0">
              <a:buNone/>
            </a:pPr>
            <a:r>
              <a:rPr lang="cs-CZ" dirty="0"/>
              <a:t>…………..</a:t>
            </a:r>
          </a:p>
          <a:p>
            <a:r>
              <a:rPr lang="cs-CZ" dirty="0"/>
              <a:t>Sociální pracovníci následně po auditu ukončili PP- nebyly nastaveny na změnu</a:t>
            </a:r>
          </a:p>
          <a:p>
            <a:r>
              <a:rPr lang="cs-CZ" dirty="0"/>
              <a:t>Mnoho výpovědí i ze stran pracovníků v přímé péči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512850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D7F6E55-B125-4C93-D07C-1537068587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dirty="0"/>
              <a:t>Co se změnit nedalo…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347CE2F-9BE4-FE28-D80F-C5D4F04D04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latin typeface="Aptos" panose="020B0004020202020204" pitchFamily="34" charset="0"/>
              </a:rPr>
              <a:t>Zámek ze 14.st. </a:t>
            </a:r>
          </a:p>
          <a:p>
            <a:r>
              <a:rPr lang="cs-CZ" dirty="0">
                <a:latin typeface="Aptos" panose="020B0004020202020204" pitchFamily="34" charset="0"/>
              </a:rPr>
              <a:t>Zámecké schodiště, dlouhé úzké chodby, vysoké stropy, tři podlaží, pokoje tří, dvou a jednolůžkové, společné sociální zázemí, průchozí toalety v prvním patře ( na terasu zámku).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" name="3D model 3" descr="Castle">
                <a:extLst>
                  <a:ext uri="{FF2B5EF4-FFF2-40B4-BE49-F238E27FC236}">
                    <a16:creationId xmlns:a16="http://schemas.microsoft.com/office/drawing/2014/main" id="{BE088566-104E-8BAF-9948-92DAE4053120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1185169486"/>
                  </p:ext>
                </p:extLst>
              </p:nvPr>
            </p:nvGraphicFramePr>
            <p:xfrm>
              <a:off x="6948264" y="-243408"/>
              <a:ext cx="2357953" cy="2596263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2357953" cy="2596263"/>
                    </a:xfrm>
                    <a:prstGeom prst="rect">
                      <a:avLst/>
                    </a:prstGeom>
                  </am3d:spPr>
                  <am3d:camera>
                    <am3d:pos x="0" y="0" z="69425096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3481041" d="1000000"/>
                    <am3d:preTrans dx="1459158" dy="-17975975" dz="9304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3318599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" name="3D model 3" descr="Castle">
                <a:extLst>
                  <a:ext uri="{FF2B5EF4-FFF2-40B4-BE49-F238E27FC236}">
                    <a16:creationId xmlns:a16="http://schemas.microsoft.com/office/drawing/2014/main" id="{BE088566-104E-8BAF-9948-92DAE405312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948264" y="-243408"/>
                <a:ext cx="2357953" cy="2596263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385411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3BD0D63-F7B1-B719-4234-989680E04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5E5CDE1B-B25B-109A-0466-5C07CC69C3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4638"/>
            <a:ext cx="9143999" cy="5851525"/>
          </a:xfrm>
        </p:spPr>
      </p:pic>
    </p:spTree>
    <p:extLst>
      <p:ext uri="{BB962C8B-B14F-4D97-AF65-F5344CB8AC3E}">
        <p14:creationId xmlns:p14="http://schemas.microsoft.com/office/powerpoint/2010/main" val="9168015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848392F-1C20-7A0B-0389-617B6693AF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Co se postupně , pomalu mění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09ECF87-6014-09D9-EBFB-B9835489E4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cs-CZ" dirty="0"/>
              <a:t>Díky analýze potřeb jednotlivých klientů víme, že 1/3 klientů nepotřebuje péči 27/4. Mohla by být v domácím prostředí za podpory TT nebo v CHB</a:t>
            </a:r>
          </a:p>
          <a:p>
            <a:r>
              <a:rPr lang="cs-CZ" dirty="0"/>
              <a:t>Pracovníci se snaží zapojovat klienty a zplnomocňovat je  ( v péči o sebe, v  péči o své nejbližší okolí, v hospodaření s penězi, v hospodaření s cigaretami…)</a:t>
            </a:r>
          </a:p>
          <a:p>
            <a:r>
              <a:rPr lang="cs-CZ" dirty="0"/>
              <a:t>SP se snaží také více zapojovat (vrátit kompetence)  opatrovníkům klientů.  Zejména v hospodaření s penězi. </a:t>
            </a:r>
          </a:p>
          <a:p>
            <a:r>
              <a:rPr lang="cs-CZ" dirty="0"/>
              <a:t>Vše se ukotvuje ve vnitřních, SROZUMITELNÝCH vnitřních pravidlech.</a:t>
            </a:r>
          </a:p>
        </p:txBody>
      </p:sp>
    </p:spTree>
    <p:extLst>
      <p:ext uri="{BB962C8B-B14F-4D97-AF65-F5344CB8AC3E}">
        <p14:creationId xmlns:p14="http://schemas.microsoft.com/office/powerpoint/2010/main" val="2356871512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5c4dc7a-96f6-4e84-929f-c89f52988990">
      <Terms xmlns="http://schemas.microsoft.com/office/infopath/2007/PartnerControls"/>
    </lcf76f155ced4ddcb4097134ff3c332f>
    <TaxCatchAll xmlns="465fc0ec-1a91-4d34-bd04-43c821ac7329" xsi:nil="true"/>
    <_dlc_DocId xmlns="465fc0ec-1a91-4d34-bd04-43c821ac7329">SCINT-959332274-1629</_dlc_DocId>
    <_dlc_DocIdUrl xmlns="465fc0ec-1a91-4d34-bd04-43c821ac7329">
      <Url>https://sslhana.sharepoint.com/_layouts/15/DocIdRedir.aspx?ID=SCINT-959332274-1629</Url>
      <Description>SCINT-959332274-1629</Description>
    </_dlc_DocIdUrl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130A2D56FBFEA944A0AB0164BBE9B91F" ma:contentTypeVersion="15" ma:contentTypeDescription="Vytvoří nový dokument" ma:contentTypeScope="" ma:versionID="b83aa81a06aeb4365055391e7bdc71e5">
  <xsd:schema xmlns:xsd="http://www.w3.org/2001/XMLSchema" xmlns:xs="http://www.w3.org/2001/XMLSchema" xmlns:p="http://schemas.microsoft.com/office/2006/metadata/properties" xmlns:ns2="465fc0ec-1a91-4d34-bd04-43c821ac7329" xmlns:ns3="d5c4dc7a-96f6-4e84-929f-c89f52988990" targetNamespace="http://schemas.microsoft.com/office/2006/metadata/properties" ma:root="true" ma:fieldsID="5cbaeb3f8fe4cfb95d34771afb9cb168" ns2:_="" ns3:_="">
    <xsd:import namespace="465fc0ec-1a91-4d34-bd04-43c821ac7329"/>
    <xsd:import namespace="d5c4dc7a-96f6-4e84-929f-c89f52988990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MediaServiceObjectDetectorVersions" minOccurs="0"/>
                <xsd:element ref="ns2:SharedWithUsers" minOccurs="0"/>
                <xsd:element ref="ns2:SharedWithDetails" minOccurs="0"/>
                <xsd:element ref="ns3:lcf76f155ced4ddcb4097134ff3c332f" minOccurs="0"/>
                <xsd:element ref="ns2:TaxCatchAll" minOccurs="0"/>
                <xsd:element ref="ns3:MediaServiceDateTaken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65fc0ec-1a91-4d34-bd04-43c821ac7329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Hodnota ID dokumentu" ma:description="Hodnota ID dokumentu přiřazená této položce" ma:indexed="true" ma:internalName="_dlc_DocId" ma:readOnly="true">
      <xsd:simpleType>
        <xsd:restriction base="dms:Text"/>
      </xsd:simpleType>
    </xsd:element>
    <xsd:element name="_dlc_DocIdUrl" ma:index="9" nillable="true" ma:displayName="ID dokumentu" ma:description="Trvalý odkaz na tento dokument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Zachovat ID" ma:description="Ponechat ID po přidání" ma:hidden="true" ma:internalName="_dlc_DocIdPersistId" ma:readOnly="true">
      <xsd:simpleType>
        <xsd:restriction base="dms:Boolean"/>
      </xsd:simpleType>
    </xsd:element>
    <xsd:element name="SharedWithUsers" ma:index="15" nillable="true" ma:displayName="Sdílí se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dílené s podrobnostmi" ma:internalName="SharedWithDetails" ma:readOnly="true">
      <xsd:simpleType>
        <xsd:restriction base="dms:Note">
          <xsd:maxLength value="255"/>
        </xsd:restriction>
      </xsd:simpleType>
    </xsd:element>
    <xsd:element name="TaxCatchAll" ma:index="19" nillable="true" ma:displayName="Taxonomy Catch All Column" ma:hidden="true" ma:list="{a701b174-e853-4023-9d1b-92e2771daa4c}" ma:internalName="TaxCatchAll" ma:showField="CatchAllData" ma:web="465fc0ec-1a91-4d34-bd04-43c821ac732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5c4dc7a-96f6-4e84-929f-c89f529889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8" nillable="true" ma:taxonomy="true" ma:internalName="lcf76f155ced4ddcb4097134ff3c332f" ma:taxonomyFieldName="MediaServiceImageTags" ma:displayName="Značky obrázků" ma:readOnly="false" ma:fieldId="{5cf76f15-5ced-4ddc-b409-7134ff3c332f}" ma:taxonomyMulti="true" ma:sspId="d7161f50-a82e-48c8-bf74-ba93949c928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2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4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5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42A7262-AB2E-486D-A79B-025E6CD4E849}">
  <ds:schemaRefs>
    <ds:schemaRef ds:uri="http://schemas.microsoft.com/office/2006/metadata/properties"/>
    <ds:schemaRef ds:uri="http://schemas.microsoft.com/office/infopath/2007/PartnerControls"/>
    <ds:schemaRef ds:uri="d5c4dc7a-96f6-4e84-929f-c89f52988990"/>
    <ds:schemaRef ds:uri="465fc0ec-1a91-4d34-bd04-43c821ac7329"/>
  </ds:schemaRefs>
</ds:datastoreItem>
</file>

<file path=customXml/itemProps2.xml><?xml version="1.0" encoding="utf-8"?>
<ds:datastoreItem xmlns:ds="http://schemas.openxmlformats.org/officeDocument/2006/customXml" ds:itemID="{04FBB017-FD62-4AAA-8197-57D7FDBCFC1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65fc0ec-1a91-4d34-bd04-43c821ac7329"/>
    <ds:schemaRef ds:uri="d5c4dc7a-96f6-4e84-929f-c89f5298899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2AAC5CB-70BE-4E43-8A60-41B53F963063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AE54BE95-9C13-4600-B8FF-43A5F211AD0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371</TotalTime>
  <Words>1066</Words>
  <Application>Microsoft Office PowerPoint</Application>
  <PresentationFormat>Předvádění na obrazovce (4:3)</PresentationFormat>
  <Paragraphs>106</Paragraphs>
  <Slides>22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22</vt:i4>
      </vt:variant>
    </vt:vector>
  </HeadingPairs>
  <TitlesOfParts>
    <vt:vector size="23" baseType="lpstr">
      <vt:lpstr>Motiv sady Office</vt:lpstr>
      <vt:lpstr>Cesta ke změně zblízka, jak ji vidím „Cesta ke změně“ v průběhu času z pohledu odborného garanta.     Od druhu služby DZR k lidem. </vt:lpstr>
      <vt:lpstr>Zámek Kvasice, Parková</vt:lpstr>
      <vt:lpstr>Prezentace aplikace PowerPoint</vt:lpstr>
      <vt:lpstr>Prezentace aplikace PowerPoint</vt:lpstr>
      <vt:lpstr>Prezentace aplikace PowerPoint</vt:lpstr>
      <vt:lpstr>DZR – na začátku realizace projektu  (zjištění z auditu)</vt:lpstr>
      <vt:lpstr>Co se změnit nedalo…</vt:lpstr>
      <vt:lpstr>Prezentace aplikace PowerPoint</vt:lpstr>
      <vt:lpstr>Co se postupně , pomalu mění</vt:lpstr>
      <vt:lpstr>Ubytování</vt:lpstr>
      <vt:lpstr>Jídlo …..</vt:lpstr>
      <vt:lpstr>Cukřenky jsou již na stolech naplněny cukrem.</vt:lpstr>
      <vt:lpstr>Hospodaření s penězi</vt:lpstr>
      <vt:lpstr>Cigarety</vt:lpstr>
      <vt:lpstr>Plánování průběhu služby</vt:lpstr>
      <vt:lpstr>Jedno dopoledne ….. </vt:lpstr>
      <vt:lpstr>Na cestě ke změně…</vt:lpstr>
      <vt:lpstr>KUDY JEŠTĚ CESTA VEDE…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Zbranková Marcela | Sociální služby Haná</dc:creator>
  <cp:lastModifiedBy>Blanka Veškrnová</cp:lastModifiedBy>
  <cp:revision>81</cp:revision>
  <dcterms:created xsi:type="dcterms:W3CDTF">2015-05-26T11:30:55Z</dcterms:created>
  <dcterms:modified xsi:type="dcterms:W3CDTF">2026-05-11T08:55:51Z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0x010100130A2D56FBFEA944A0AB0164BBE9B91F</vt:lpwstr>
  </property>
  <property fmtid="{D5CDD505-2E9C-101B-9397-08002B2CF9AE}" pid="3" name="_dlc_DocIdItemGuid">
    <vt:lpwstr>09bbfa0f-4398-4e8c-a4fa-bc5d8e5a29c8</vt:lpwstr>
  </property>
  <property fmtid="{D5CDD505-2E9C-101B-9397-08002B2CF9AE}" pid="4" name="MediaServiceImageTags">
    <vt:lpwstr/>
  </property>
</Properties>
</file>