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1" r:id="rId2"/>
    <p:sldId id="264" r:id="rId3"/>
    <p:sldId id="266" r:id="rId4"/>
    <p:sldId id="269" r:id="rId5"/>
    <p:sldId id="270" r:id="rId6"/>
    <p:sldId id="272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3FE1A-77CC-413A-847A-4739A2435FD3}" type="datetimeFigureOut">
              <a:rPr lang="cs-CZ" smtClean="0"/>
              <a:t>03.05.2026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23E880-3519-4474-9858-908D4B8A1B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9130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CF6C22-1AC6-8498-2F40-CC2817C832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5F88D61-A359-A018-AF2F-0EC090E563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29CC9A8-ED36-CA01-CC21-7FE0F879D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9F916-AF7C-43A2-BAF4-1B155343DB2E}" type="datetime1">
              <a:rPr lang="cs-CZ" smtClean="0"/>
              <a:t>03.05.2026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A092DC2-4797-144E-C4BD-853D3F3E3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B99E1BA-28D2-35F6-6106-01142CE1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33ED-54F9-406B-8976-4E1A54C07D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522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A19251-FA9F-1BBB-6F0B-72CAC02D9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964DAF5-B498-4DA7-4982-DB6E3DD5D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5A1427B-6EEF-04BA-2DE0-6E2ECE05A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4C62-8D3F-48AD-B241-4C5725F28FFC}" type="datetime1">
              <a:rPr lang="cs-CZ" smtClean="0"/>
              <a:t>03.05.2026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D87F7DE-7689-6490-D28D-9C692EC43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D96D9B4-8FDC-E647-1857-4531F4099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33ED-54F9-406B-8976-4E1A54C07D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7738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448C6E1-75FA-B4CA-6503-0509333CC7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64DBBD2-4F6C-98AF-DBAE-1169E58BD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E43D0AE-A628-95A2-E9D8-F22A282CC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87638-5AA4-405B-A85F-F24D7EADCC84}" type="datetime1">
              <a:rPr lang="cs-CZ" smtClean="0"/>
              <a:t>03.05.2026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E0EA5A1-D1A7-9F2C-DB92-6EDECA43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B824814-A4F1-B6A8-F617-F7655EF03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33ED-54F9-406B-8976-4E1A54C07D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9006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7FF0F7-C068-867B-DBA2-793FA2AB5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10C507-DE0E-822D-43A2-2D47CEEE6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421093-4A75-3007-F838-5B8078EA4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E79F-8F46-4EDF-8CF7-ECE8430D0047}" type="datetime1">
              <a:rPr lang="cs-CZ" smtClean="0"/>
              <a:t>03.05.2026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8273699-4F8B-EC45-AF95-5C32FBEAF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37486F9-8953-0642-0A7C-18347532B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33ED-54F9-406B-8976-4E1A54C07D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3955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CAAD51-6408-05DB-57D6-263CEECFC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497966A-2823-F70A-F908-EBB95E6CF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426346-A22F-F4DF-0657-DC7038275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66A9D-04F3-414D-8A83-6F859048ADC1}" type="datetime1">
              <a:rPr lang="cs-CZ" smtClean="0"/>
              <a:t>03.05.2026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88BC1FD-CA72-9566-ABDF-8CD537ACE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B0CD02-E4DC-0BC1-8384-0EAC42675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33ED-54F9-406B-8976-4E1A54C07D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123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EF7065-78C9-8907-A2AE-782ED5541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E55C65-D426-F002-2043-4A7832748F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325682E-16EF-4B46-92E1-5B8CF157E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5315F0F-6C6E-342F-D8D0-79F833090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6BA14-3270-478E-A0DC-62D2B7579E46}" type="datetime1">
              <a:rPr lang="cs-CZ" smtClean="0"/>
              <a:t>03.05.2026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1C4945E-B627-4AA5-4241-69BFC0CF9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38D226F-03E8-1C36-E188-7553399F3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33ED-54F9-406B-8976-4E1A54C07D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164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83179D-74FA-1147-D538-4D8B5FF51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11DE9E8-74B9-71A1-E0E4-7D45A669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D9FDC5A-3F2C-7754-9595-254472499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020B645-0084-F2CC-5E25-96DFFDBC69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7077880-A013-DADF-DBB6-80932FB39F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29B754C-1084-3503-3764-A36FF8CC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F6858-02F3-4E9F-8C51-070A05D9EC46}" type="datetime1">
              <a:rPr lang="cs-CZ" smtClean="0"/>
              <a:t>03.05.2026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D73E05E-E1CD-5136-301B-FB427738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3F78FF8-EFCC-D0D7-ADF3-CA444BE97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33ED-54F9-406B-8976-4E1A54C07D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2805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5368BC-B775-4708-F48D-AAA585C99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3FEACC6-E44B-98D3-FD0A-BE868F588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3C79-0778-4636-B04C-7A48B570F747}" type="datetime1">
              <a:rPr lang="cs-CZ" smtClean="0"/>
              <a:t>03.05.2026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DD62661-E639-1D5E-5A17-708417B5D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18555B6-9F8D-4A9C-86A6-96E2A4D8C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33ED-54F9-406B-8976-4E1A54C07D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136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A1F3E3D-3508-5733-79CC-5709B7671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D4FD-8831-41AD-A444-05108F08ECD9}" type="datetime1">
              <a:rPr lang="cs-CZ" smtClean="0"/>
              <a:t>03.05.2026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CD4D324-69AD-7375-C395-5BBAABAD7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0706F8D-DD4C-BC46-BD63-DFE1F6A50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33ED-54F9-406B-8976-4E1A54C07D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5320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FA866C-2F74-A068-BF9A-A91D50A88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85B3DC-0A2F-1C5A-A568-974AF2566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6014089-2EF9-3AD4-14B9-6C48988F61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A7D6A8A-2949-ED96-D1D0-A19677CC3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75387-3EA4-44AA-9657-3F6E43725E6E}" type="datetime1">
              <a:rPr lang="cs-CZ" smtClean="0"/>
              <a:t>03.05.2026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8AD1316-1D37-ADDC-FA9F-86EFE4CDF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82CC7FB-9858-B712-2736-EA59FE4EE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33ED-54F9-406B-8976-4E1A54C07D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385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292BCC-A12E-6D0D-4B8E-BF3C61695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977F3CE-6BE9-BA02-087C-D53B39506C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5C128C3-64E4-B96B-2E37-DB1BB9FF9D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CC09D8C-AFEB-4811-9362-FA3E4FA35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E9BA7-1930-401C-95DF-88F144185609}" type="datetime1">
              <a:rPr lang="cs-CZ" smtClean="0"/>
              <a:t>03.05.2026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E70E392-FDD3-F2C0-E764-13AB8B0B8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8B0962A-25EC-55F9-C954-31D40EB0D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433ED-54F9-406B-8976-4E1A54C07D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19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D71A323-F84F-EA47-8BFA-DE9012FC5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FB315FC-6057-1F32-D5EF-679C42881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4D78E8-AD5B-DA38-864F-FD4E948833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6AF3AF-70ED-4E3F-A4EC-3A111BE62A34}" type="datetime1">
              <a:rPr lang="cs-CZ" smtClean="0"/>
              <a:t>03.05.2026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76FB9B-B335-37E0-C79B-07FA51817F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D1FD9FF-A376-3E03-302F-3539F15D5D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5433ED-54F9-406B-8976-4E1A54C07D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7702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94250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cs-CZ" dirty="0"/>
              <a:t>Multidisciplinární spolupráce –</a:t>
            </a:r>
            <a:br>
              <a:rPr lang="cs-CZ" dirty="0"/>
            </a:br>
            <a:r>
              <a:rPr lang="cs-CZ" dirty="0"/>
              <a:t> v praxi</a:t>
            </a:r>
            <a:br>
              <a:rPr lang="cs-CZ" sz="2700" dirty="0"/>
            </a:br>
            <a:r>
              <a:rPr lang="cs-CZ" sz="2200" dirty="0"/>
              <a:t>Mgr. Jiří Šupa Ph.D.</a:t>
            </a:r>
            <a:br>
              <a:rPr lang="cs-CZ" sz="2200" dirty="0"/>
            </a:br>
            <a:r>
              <a:rPr lang="cs-CZ" sz="2200" dirty="0"/>
              <a:t>Odborný ředitel Práh jižní Morava</a:t>
            </a:r>
            <a:br>
              <a:rPr lang="cs-CZ" sz="2200" dirty="0"/>
            </a:br>
            <a:r>
              <a:rPr lang="cs-CZ" sz="2200" dirty="0"/>
              <a:t>Vedoucí pracovní skupiny Asociace komunitních služeb zaměřené na multidisciplinární spolupráci</a:t>
            </a:r>
            <a:endParaRPr lang="cs-CZ" sz="2200" b="1" dirty="0">
              <a:solidFill>
                <a:srgbClr val="DBB18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47528" y="5356226"/>
            <a:ext cx="8420472" cy="874111"/>
          </a:xfrm>
        </p:spPr>
        <p:txBody>
          <a:bodyPr>
            <a:normAutofit fontScale="92500" lnSpcReduction="10000"/>
          </a:bodyPr>
          <a:lstStyle/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Tento projekt je spolufinancován Evropskou unií z Operačního programu Zaměstnanost plus a Zlínským krajem.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Registrační číslo projektu CZ.03.02.02/00/22_036/0004605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9308F0D-5EA6-4868-AD3C-2F3CD07BB8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03513" y="114974"/>
            <a:ext cx="3371207" cy="874111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9587F8A4-172D-3C11-3EAD-EA0CC16C37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1904" y="93413"/>
            <a:ext cx="2555776" cy="1025382"/>
          </a:xfrm>
          <a:prstGeom prst="rect">
            <a:avLst/>
          </a:prstGeom>
        </p:spPr>
      </p:pic>
      <p:pic>
        <p:nvPicPr>
          <p:cNvPr id="6" name="Obrázek 5" descr="Obsah obrázku Písmo, text, Grafika, design&#10;&#10;Obsah generovaný pomocí AI může být nesprávný.">
            <a:extLst>
              <a:ext uri="{FF2B5EF4-FFF2-40B4-BE49-F238E27FC236}">
                <a16:creationId xmlns:a16="http://schemas.microsoft.com/office/drawing/2014/main" id="{3A5F4F03-10B6-2F52-F859-88409BCDAA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238" y="334080"/>
            <a:ext cx="1377831" cy="587168"/>
          </a:xfrm>
          <a:prstGeom prst="rect">
            <a:avLst/>
          </a:prstGeom>
        </p:spPr>
      </p:pic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E8C35F4-D0DD-50EC-B50A-83EEEB4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7FC0004A-1693-D2CA-7445-6DACC90A85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4714" y="6137601"/>
            <a:ext cx="1578429" cy="69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767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08D5A-7A94-92A8-53D9-C26514F63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379AF4-D4F7-9515-19DD-6D24B24FD1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0009"/>
            <a:ext cx="9144000" cy="682991"/>
          </a:xfrm>
        </p:spPr>
        <p:txBody>
          <a:bodyPr anchor="ctr">
            <a:normAutofit fontScale="90000"/>
          </a:bodyPr>
          <a:lstStyle/>
          <a:p>
            <a:br>
              <a:rPr lang="cs-CZ" sz="3200" b="1" dirty="0"/>
            </a:br>
            <a:br>
              <a:rPr lang="cs-CZ" sz="3200" b="1" dirty="0"/>
            </a:br>
            <a:r>
              <a:rPr lang="cs-CZ" sz="3200" b="1" dirty="0"/>
              <a:t>Definice multidisciplinární spolupráce</a:t>
            </a:r>
            <a:endParaRPr lang="cs-CZ" sz="4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FA885F2-59E4-FBB4-D9E1-FAFD9EA1AC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3015" y="1422204"/>
            <a:ext cx="10245970" cy="4698484"/>
          </a:xfrm>
        </p:spPr>
        <p:txBody>
          <a:bodyPr>
            <a:normAutofit fontScale="92500" lnSpcReduction="20000"/>
          </a:bodyPr>
          <a:lstStyle/>
          <a:p>
            <a:pPr algn="l"/>
            <a:endParaRPr lang="cs-CZ" sz="2800" dirty="0"/>
          </a:p>
          <a:p>
            <a:pPr algn="l"/>
            <a:r>
              <a:rPr lang="cs-CZ" sz="2800" dirty="0"/>
              <a:t>Multidisciplinárním přístupem je v rámci této metodiky myšlen způsob práce, jakým různé profese, různé organizace </a:t>
            </a:r>
            <a:r>
              <a:rPr lang="cs-CZ" sz="2800" b="1" dirty="0"/>
              <a:t>partnersky spolupracují, efektivně vzájemně komunikují a plánují</a:t>
            </a:r>
            <a:r>
              <a:rPr lang="cs-CZ" sz="2800" dirty="0"/>
              <a:t> tak, aby byl </a:t>
            </a:r>
            <a:r>
              <a:rPr lang="cs-CZ" sz="2800" b="1" dirty="0"/>
              <a:t>maximálně využit jejich společný potenciál</a:t>
            </a:r>
            <a:r>
              <a:rPr lang="cs-CZ" sz="2800" dirty="0"/>
              <a:t> znalostí, zkušeností a intervencí ve prospěch jednotlivce či celé skupiny. </a:t>
            </a:r>
          </a:p>
          <a:p>
            <a:pPr algn="l"/>
            <a:endParaRPr lang="cs-CZ" sz="2800" dirty="0"/>
          </a:p>
          <a:p>
            <a:pPr algn="l"/>
            <a:r>
              <a:rPr lang="cs-CZ" sz="2800" dirty="0"/>
              <a:t>Prospěchem je myšlena </a:t>
            </a:r>
            <a:r>
              <a:rPr lang="cs-CZ" sz="2800" b="1" dirty="0"/>
              <a:t>maximální možná podpora v individuálním procesu </a:t>
            </a:r>
            <a:r>
              <a:rPr lang="cs-CZ" sz="2800" dirty="0"/>
              <a:t>zotavení u lidí s duševním onemocněním </a:t>
            </a:r>
            <a:r>
              <a:rPr lang="cs-CZ" sz="2800" b="1" dirty="0"/>
              <a:t>s jejich zapojením a respektem k jejich potřebám.</a:t>
            </a:r>
          </a:p>
          <a:p>
            <a:pPr algn="l"/>
            <a:endParaRPr lang="cs-CZ" sz="2800" b="1" dirty="0"/>
          </a:p>
          <a:p>
            <a:pPr algn="l"/>
            <a:r>
              <a:rPr lang="cs-CZ" sz="2800" b="1" dirty="0"/>
              <a:t>/Metodika zavádění multidisciplinárního přístupu v péči a podpoře lidí s duševním onemocněním (2021 www.reformapsychiatrie.cz</a:t>
            </a:r>
            <a:endParaRPr lang="cs-CZ" b="1" i="1" dirty="0"/>
          </a:p>
          <a:p>
            <a:pPr algn="l"/>
            <a:endParaRPr lang="cs-CZ" sz="1200" i="1" dirty="0"/>
          </a:p>
          <a:p>
            <a:pPr algn="l"/>
            <a:endParaRPr lang="cs-CZ" sz="1200" i="1" dirty="0"/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cs-CZ" sz="2000" dirty="0">
              <a:solidFill>
                <a:schemeClr val="tx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0EF85FD-F3B6-D041-CEF6-C84B61429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32DDBD5C-27D1-23C0-A320-6A76D9AEA9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3572" y="0"/>
            <a:ext cx="6281188" cy="737312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F8F7DA0E-B0A8-F0EA-9561-05E0F58E6E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9300" y="6356350"/>
            <a:ext cx="1101443" cy="485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018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341546-A442-E305-1FCC-4CA13E717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b="1" dirty="0"/>
            </a:br>
            <a:r>
              <a:rPr lang="cs-CZ" b="1" dirty="0"/>
              <a:t>         Podoby multidisciplinární spolupráce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69EF9A-7A9F-C1A8-C6E8-FFD4800B8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Organizační modely multidisciplinární spolupráce </a:t>
            </a:r>
            <a:r>
              <a:rPr lang="cs-CZ" dirty="0"/>
              <a:t>- zdravotně-sociální týmy koordinované case managementem, sdílení klientů mezi profesionály ve velkých týmech</a:t>
            </a:r>
          </a:p>
          <a:p>
            <a:r>
              <a:rPr lang="cs-CZ" b="1" dirty="0"/>
              <a:t>„Ad hoc“ multidisciplinární spolupráce kolem klienta </a:t>
            </a:r>
            <a:r>
              <a:rPr lang="cs-CZ" dirty="0"/>
              <a:t>– „case </a:t>
            </a:r>
            <a:r>
              <a:rPr lang="cs-CZ" dirty="0" err="1"/>
              <a:t>specific</a:t>
            </a:r>
            <a:r>
              <a:rPr lang="cs-CZ" dirty="0"/>
              <a:t>“ týmy, Tým okolo rodiny, síťová setkání v rámci Otevřeného dialogu</a:t>
            </a:r>
          </a:p>
          <a:p>
            <a:r>
              <a:rPr lang="cs-CZ" b="1" dirty="0"/>
              <a:t>Interdisciplinární týmy </a:t>
            </a:r>
            <a:r>
              <a:rPr lang="cs-CZ" dirty="0"/>
              <a:t>prolínající multidisciplinární spolupráci 3.úrovně a konzultační porady okolo konkrétních příběhů</a:t>
            </a:r>
          </a:p>
          <a:p>
            <a:r>
              <a:rPr lang="cs-CZ" dirty="0"/>
              <a:t>„</a:t>
            </a:r>
            <a:r>
              <a:rPr lang="cs-CZ" b="1" dirty="0" err="1"/>
              <a:t>Přechodové“multidisciplinární</a:t>
            </a:r>
            <a:r>
              <a:rPr lang="cs-CZ" b="1" dirty="0"/>
              <a:t> týmy </a:t>
            </a:r>
            <a:r>
              <a:rPr lang="cs-CZ" dirty="0"/>
              <a:t>podporující přechody klientů mezi službami/zařízeními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3D592F8-F6D8-1F14-6B44-2A953C216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AEFD9026-38E2-BFBF-B863-17022F822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632" y="0"/>
            <a:ext cx="7093687" cy="818502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176E778A-D5D9-8D76-1B14-6D2C7B49E5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343" y="6304697"/>
            <a:ext cx="1023257" cy="450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832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19D1BA-190D-61C3-FF07-C5FAB9994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Předpoklady pro multidisciplinární spolupráci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826174-EBDF-3C7D-D368-B6AA71985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197"/>
            <a:ext cx="10515600" cy="4351338"/>
          </a:xfrm>
        </p:spPr>
        <p:txBody>
          <a:bodyPr>
            <a:noAutofit/>
          </a:bodyPr>
          <a:lstStyle/>
          <a:p>
            <a:r>
              <a:rPr lang="cs-CZ" sz="2400" b="1" dirty="0"/>
              <a:t>Komunikační a vztahové dovednosti</a:t>
            </a:r>
          </a:p>
          <a:p>
            <a:r>
              <a:rPr lang="cs-CZ" sz="2400" b="1" dirty="0"/>
              <a:t>Základní orientace v jiných oborech</a:t>
            </a:r>
          </a:p>
          <a:p>
            <a:r>
              <a:rPr lang="cs-CZ" sz="2400" b="1" dirty="0"/>
              <a:t>Kognitivní empatie </a:t>
            </a:r>
            <a:r>
              <a:rPr lang="cs-CZ" sz="2400" dirty="0"/>
              <a:t>a </a:t>
            </a:r>
            <a:r>
              <a:rPr lang="cs-CZ" sz="2400" b="1" dirty="0"/>
              <a:t>„kulturní“ citlivost </a:t>
            </a:r>
            <a:r>
              <a:rPr lang="cs-CZ" sz="2400" dirty="0"/>
              <a:t>– porozumění proč se na situaci dívá takto a jak mluví</a:t>
            </a:r>
          </a:p>
          <a:p>
            <a:r>
              <a:rPr lang="cs-CZ" sz="2400" b="1" dirty="0"/>
              <a:t>Kritické myšlení a řešení problémů </a:t>
            </a:r>
            <a:r>
              <a:rPr lang="cs-CZ" sz="2400" dirty="0"/>
              <a:t>– analýza situace z více úhlů, brát v úvahu různé odborné vstupy, včetně svého</a:t>
            </a:r>
          </a:p>
          <a:p>
            <a:r>
              <a:rPr lang="cs-CZ" sz="2400" b="1" dirty="0"/>
              <a:t>Schopnost řešit konflikt </a:t>
            </a:r>
            <a:r>
              <a:rPr lang="cs-CZ" sz="2400" dirty="0"/>
              <a:t>v týmu</a:t>
            </a:r>
          </a:p>
          <a:p>
            <a:r>
              <a:rPr lang="cs-CZ" sz="2400" b="1" dirty="0"/>
              <a:t>Adaptabilita a </a:t>
            </a:r>
            <a:r>
              <a:rPr lang="cs-CZ" sz="2400" b="1" dirty="0" err="1"/>
              <a:t>flexiblilita</a:t>
            </a:r>
            <a:r>
              <a:rPr lang="cs-CZ" sz="2400" b="1" dirty="0"/>
              <a:t> </a:t>
            </a:r>
            <a:r>
              <a:rPr lang="cs-CZ" sz="2400" dirty="0"/>
              <a:t>na proměňující se situace klienta</a:t>
            </a:r>
          </a:p>
          <a:p>
            <a:r>
              <a:rPr lang="cs-CZ" sz="2400" b="1" dirty="0"/>
              <a:t>Organizační schopnosti </a:t>
            </a:r>
            <a:r>
              <a:rPr lang="cs-CZ" sz="2400" dirty="0"/>
              <a:t>a </a:t>
            </a:r>
            <a:r>
              <a:rPr lang="cs-CZ" sz="2400" b="1" dirty="0" err="1"/>
              <a:t>time</a:t>
            </a:r>
            <a:r>
              <a:rPr lang="cs-CZ" sz="2400" b="1" dirty="0"/>
              <a:t> management</a:t>
            </a:r>
          </a:p>
          <a:p>
            <a:r>
              <a:rPr lang="cs-CZ" sz="2400" b="1" dirty="0"/>
              <a:t>Otevřenost zpětné vazbě </a:t>
            </a:r>
            <a:r>
              <a:rPr lang="cs-CZ" sz="2400" dirty="0"/>
              <a:t>– pohledy, které zpochybňují tvoje předpoklady</a:t>
            </a:r>
          </a:p>
          <a:p>
            <a:r>
              <a:rPr lang="cs-CZ" sz="2400" b="1" dirty="0"/>
              <a:t>Vlastní kompetence</a:t>
            </a:r>
            <a:r>
              <a:rPr lang="cs-CZ" sz="2400" dirty="0"/>
              <a:t>, které synergicky doplňují všechny další</a:t>
            </a: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0D4D434-2F0B-FAD0-9912-499BA3E4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B080586B-217F-6584-1D3A-DB836DE3A9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6774" y="-37571"/>
            <a:ext cx="6980059" cy="805391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CB1985C8-A454-264E-31CA-4FCDDFDEFF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2543" y="6275557"/>
            <a:ext cx="1012371" cy="44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424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88CAEB-31C7-4F2E-D3ED-A8D362670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r>
              <a:rPr lang="cs-CZ" dirty="0"/>
              <a:t>Příběhy multidisciplinární spolupráce v praxi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EE3E25-EE45-B334-3815-1C43236F5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4143" y="1919288"/>
            <a:ext cx="10395857" cy="4069217"/>
          </a:xfrm>
        </p:spPr>
        <p:txBody>
          <a:bodyPr/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Hlavně to nevzdat </a:t>
            </a:r>
            <a:r>
              <a:rPr lang="cs-CZ" dirty="0"/>
              <a:t>- přechod pana J. z Psychiatrické nemocnice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Mluvte spolu konkrétně </a:t>
            </a:r>
            <a:r>
              <a:rPr lang="cs-CZ" dirty="0"/>
              <a:t>- přechod pana R. z Chráněného bydlení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Postupuj vpřed, kam až to jde </a:t>
            </a:r>
            <a:r>
              <a:rPr lang="cs-CZ" dirty="0"/>
              <a:t>- přechod pana M. z ulice až domů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3EDD34F-665B-E1C3-BC54-DD9C3C115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49898C6-8795-3586-D944-8F2BE6A08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0195" y="136525"/>
            <a:ext cx="7024614" cy="810532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A9A67C0A-547D-0F94-789E-5A0E033234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699" y="6311900"/>
            <a:ext cx="1032549" cy="45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466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5B99C9-9951-9477-AB00-1CFFF3A3F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070B38-D644-ABB1-F6F2-B685ACD3F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3EE72E2-A2C7-53B8-DF86-660B86723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Tento projekt je spolufinancován Evropskou unií z Operačního programu Zaměstnanost plus a Zlínským krajem.</a:t>
            </a:r>
          </a:p>
        </p:txBody>
      </p:sp>
    </p:spTree>
    <p:extLst>
      <p:ext uri="{BB962C8B-B14F-4D97-AF65-F5344CB8AC3E}">
        <p14:creationId xmlns:p14="http://schemas.microsoft.com/office/powerpoint/2010/main" val="234196144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30A2D56FBFEA944A0AB0164BBE9B91F" ma:contentTypeVersion="15" ma:contentTypeDescription="Vytvoří nový dokument" ma:contentTypeScope="" ma:versionID="b83aa81a06aeb4365055391e7bdc71e5">
  <xsd:schema xmlns:xsd="http://www.w3.org/2001/XMLSchema" xmlns:xs="http://www.w3.org/2001/XMLSchema" xmlns:p="http://schemas.microsoft.com/office/2006/metadata/properties" xmlns:ns2="465fc0ec-1a91-4d34-bd04-43c821ac7329" xmlns:ns3="d5c4dc7a-96f6-4e84-929f-c89f52988990" targetNamespace="http://schemas.microsoft.com/office/2006/metadata/properties" ma:root="true" ma:fieldsID="5cbaeb3f8fe4cfb95d34771afb9cb168" ns2:_="" ns3:_="">
    <xsd:import namespace="465fc0ec-1a91-4d34-bd04-43c821ac7329"/>
    <xsd:import namespace="d5c4dc7a-96f6-4e84-929f-c89f5298899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2:SharedWithUsers" minOccurs="0"/>
                <xsd:element ref="ns2:SharedWithDetail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fc0ec-1a91-4d34-bd04-43c821ac732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dexed="tru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  <xsd:element name="SharedWithUsers" ma:index="15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701b174-e853-4023-9d1b-92e2771daa4c}" ma:internalName="TaxCatchAll" ma:showField="CatchAllData" ma:web="465fc0ec-1a91-4d34-bd04-43c821ac73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c4dc7a-96f6-4e84-929f-c89f529889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Značky obrázků" ma:readOnly="false" ma:fieldId="{5cf76f15-5ced-4ddc-b409-7134ff3c332f}" ma:taxonomyMulti="true" ma:sspId="d7161f50-a82e-48c8-bf74-ba93949c928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c4dc7a-96f6-4e84-929f-c89f52988990">
      <Terms xmlns="http://schemas.microsoft.com/office/infopath/2007/PartnerControls"/>
    </lcf76f155ced4ddcb4097134ff3c332f>
    <TaxCatchAll xmlns="465fc0ec-1a91-4d34-bd04-43c821ac7329" xsi:nil="true"/>
    <_dlc_DocId xmlns="465fc0ec-1a91-4d34-bd04-43c821ac7329">SCINT-959332274-1619</_dlc_DocId>
    <_dlc_DocIdUrl xmlns="465fc0ec-1a91-4d34-bd04-43c821ac7329">
      <Url>https://sslhana.sharepoint.com/_layouts/15/DocIdRedir.aspx?ID=SCINT-959332274-1619</Url>
      <Description>SCINT-959332274-1619</Description>
    </_dlc_DocIdUrl>
  </documentManagement>
</p:properties>
</file>

<file path=customXml/itemProps1.xml><?xml version="1.0" encoding="utf-8"?>
<ds:datastoreItem xmlns:ds="http://schemas.openxmlformats.org/officeDocument/2006/customXml" ds:itemID="{18F9ECCB-BDFC-4D83-90E2-C8626A4B0719}"/>
</file>

<file path=customXml/itemProps2.xml><?xml version="1.0" encoding="utf-8"?>
<ds:datastoreItem xmlns:ds="http://schemas.openxmlformats.org/officeDocument/2006/customXml" ds:itemID="{B9B69C7C-1E1C-4FE9-BBC1-6A9A05CB9064}"/>
</file>

<file path=customXml/itemProps3.xml><?xml version="1.0" encoding="utf-8"?>
<ds:datastoreItem xmlns:ds="http://schemas.openxmlformats.org/officeDocument/2006/customXml" ds:itemID="{3AF50DED-01B9-449A-AD62-33797D32E94E}"/>
</file>

<file path=customXml/itemProps4.xml><?xml version="1.0" encoding="utf-8"?>
<ds:datastoreItem xmlns:ds="http://schemas.openxmlformats.org/officeDocument/2006/customXml" ds:itemID="{3F7829F7-C8A3-4610-B836-358A8A186442}"/>
</file>

<file path=docProps/app.xml><?xml version="1.0" encoding="utf-8"?>
<Properties xmlns="http://schemas.openxmlformats.org/officeDocument/2006/extended-properties" xmlns:vt="http://schemas.openxmlformats.org/officeDocument/2006/docPropsVTypes">
  <TotalTime>2849</TotalTime>
  <Words>431</Words>
  <Application>Microsoft Office PowerPoint</Application>
  <PresentationFormat>Širokoúhlá obrazovka</PresentationFormat>
  <Paragraphs>40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Motiv Office</vt:lpstr>
      <vt:lpstr>Multidisciplinární spolupráce –  v praxi Mgr. Jiří Šupa Ph.D. Odborný ředitel Práh jižní Morava Vedoucí pracovní skupiny Asociace komunitních služeb zaměřené na multidisciplinární spolupráci</vt:lpstr>
      <vt:lpstr>  Definice multidisciplinární spolupráce</vt:lpstr>
      <vt:lpstr>          Podoby multidisciplinární spolupráce</vt:lpstr>
      <vt:lpstr>Předpoklady pro multidisciplinární spolupráci</vt:lpstr>
      <vt:lpstr>  Příběhy multidisciplinární spolupráce v praxi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Šupa</dc:creator>
  <cp:lastModifiedBy>Jiří Šupa</cp:lastModifiedBy>
  <cp:revision>12</cp:revision>
  <dcterms:created xsi:type="dcterms:W3CDTF">2026-04-23T18:51:20Z</dcterms:created>
  <dcterms:modified xsi:type="dcterms:W3CDTF">2026-05-03T19:51:28Z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0x010100130A2D56FBFEA944A0AB0164BBE9B91F</vt:lpwstr>
  </property>
  <property fmtid="{D5CDD505-2E9C-101B-9397-08002B2CF9AE}" pid="3" name="_dlc_DocIdItemGuid">
    <vt:lpwstr>ad85d7e8-f49c-48ca-b5c5-008a9f5bf1a1</vt:lpwstr>
  </property>
  <property fmtid="{D5CDD505-2E9C-101B-9397-08002B2CF9AE}" pid="4" name="MediaServiceImageTags">
    <vt:lpwstr/>
  </property>
</Properties>
</file>