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256" r:id="rId6"/>
    <p:sldId id="260" r:id="rId7"/>
    <p:sldId id="261" r:id="rId8"/>
    <p:sldId id="262" r:id="rId9"/>
    <p:sldId id="365" r:id="rId10"/>
    <p:sldId id="372" r:id="rId11"/>
    <p:sldId id="338" r:id="rId12"/>
    <p:sldId id="355" r:id="rId13"/>
    <p:sldId id="337" r:id="rId14"/>
    <p:sldId id="356" r:id="rId15"/>
    <p:sldId id="340" r:id="rId16"/>
    <p:sldId id="352" r:id="rId17"/>
    <p:sldId id="363" r:id="rId18"/>
    <p:sldId id="373" r:id="rId19"/>
    <p:sldId id="276" r:id="rId20"/>
    <p:sldId id="277" r:id="rId21"/>
    <p:sldId id="374" r:id="rId22"/>
    <p:sldId id="375" r:id="rId23"/>
    <p:sldId id="376" r:id="rId24"/>
    <p:sldId id="25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14E"/>
    <a:srgbClr val="DBB186"/>
    <a:srgbClr val="683B11"/>
    <a:srgbClr val="E95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8780B78-84E1-EFB6-AE64-892AB49E9C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5CC2AA-D312-A6D8-9BBE-7742716BF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FC6E0-87F6-41BD-8F59-63ACE74F8985}" type="datetimeFigureOut">
              <a:rPr lang="cs-CZ" smtClean="0"/>
              <a:t>21.04.2026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BB109B-7A0C-2D4D-B620-5C7C91EA8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D2365-BC80-B208-A6BA-F1A72C268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FEA5-62DC-4FDA-BE8E-05058FEA4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245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0A34C-C906-4C24-9A0C-B9923AE6DDBD}" type="datetimeFigureOut">
              <a:rPr lang="cs-CZ" smtClean="0"/>
              <a:t>21.04.2026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A28C-EED0-4677-B71E-BA6E92CFE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8682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6F925-9C13-4BDD-B693-F19AD0C337A2}" type="datetime1">
              <a:rPr lang="cs-CZ" smtClean="0"/>
              <a:t>21.04.2026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534F-5FD6-4FA2-BACF-3A3A781922AD}" type="datetime1">
              <a:rPr lang="cs-CZ" smtClean="0"/>
              <a:t>21.04.2026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7402-8616-40FA-976D-9B58B3476F14}" type="datetime1">
              <a:rPr lang="cs-CZ" smtClean="0"/>
              <a:t>21.04.2026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B7AB-1D2B-4DE5-B098-63D493758993}" type="datetime1">
              <a:rPr lang="cs-CZ" smtClean="0"/>
              <a:t>21.04.2026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D964-6B98-475D-9885-E44E58E4EBF8}" type="datetime1">
              <a:rPr lang="cs-CZ" smtClean="0"/>
              <a:t>21.04.2026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1381-BCA8-4B4E-9646-DF1C92E715BA}" type="datetime1">
              <a:rPr lang="cs-CZ" smtClean="0"/>
              <a:t>21.04.2026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645-B0A1-41FD-9ED9-5BA03BC42A52}" type="datetime1">
              <a:rPr lang="cs-CZ" smtClean="0"/>
              <a:t>21.04.2026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D5FE-D363-43A5-A6E8-E47E3BEBB1AB}" type="datetime1">
              <a:rPr lang="cs-CZ" smtClean="0"/>
              <a:t>21.04.2026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C3CF-F4C4-4DF3-80A7-9AD51F21B936}" type="datetime1">
              <a:rPr lang="cs-CZ" smtClean="0"/>
              <a:t>21.04.2026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3C30-0873-4869-BB48-422721F9B711}" type="datetime1">
              <a:rPr lang="cs-CZ" smtClean="0"/>
              <a:t>21.04.2026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33881-722E-4C25-9D8D-615F6EDC18BD}" type="datetime1">
              <a:rPr lang="cs-CZ" smtClean="0"/>
              <a:t>21.04.2026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FA80-08F0-4910-943E-0EC908BDBBE3}" type="datetime1">
              <a:rPr lang="cs-CZ" smtClean="0"/>
              <a:t>21.04.2026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ledovec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hyperlink" Target="http://www.ledovec.c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mocnaskola.cz/" TargetMode="External"/><Relationship Id="rId5" Type="http://schemas.openxmlformats.org/officeDocument/2006/relationships/hyperlink" Target="mailto:martin.fojticek@ledovec.cz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F4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br>
              <a:rPr lang="cs-CZ" b="1" dirty="0">
                <a:solidFill>
                  <a:srgbClr val="E95A1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DBB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ke změně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356225"/>
            <a:ext cx="8420472" cy="874111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je spolufinancován Evropskou unií z Operačního programu Zaměstnanost plus a Zlínským krajem.</a:t>
            </a:r>
          </a:p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Registrační číslo projektu CZ.03.02.02/00/22_036/0004605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87F8A4-172D-3C11-3EAD-EA0CC16C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3A5F4F03-10B6-2F52-F859-88409BCD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771775" y="6021388"/>
            <a:ext cx="5851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chemeClr val="bg1"/>
                </a:solidFill>
              </a:rPr>
              <a:t>… vyzkoušet něco nového …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5603" name="Picture 5" descr="C:\Users\Martin\Documents\Ledovec\2010\cirkus\DSC_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5106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Martin\Documents\Ledovec\2010\cirkus\DSC_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708275"/>
            <a:ext cx="29432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Users\Martin\Documents\Ledovec\2010\cirkus\DSC_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314007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Martin\Documents\Ledovec\2010\cirkus\DSC_0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328988"/>
            <a:ext cx="52752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3360738" y="188913"/>
            <a:ext cx="5172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bg1"/>
                </a:solidFill>
              </a:rPr>
              <a:t>… a pozvat k tomu ostatní.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Fotky\Zpracovat\cirkus_Sadska\IMG_7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5296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563938" y="5516563"/>
            <a:ext cx="51720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bg1"/>
                </a:solidFill>
              </a:rPr>
              <a:t>… umět vystoupit z role ...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artin\Documents\Ledovec\2010\cirkus\DSC_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-315913"/>
            <a:ext cx="3005138" cy="44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Users\Martin\Documents\Ledovec\2010\cirkus\DSC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781300"/>
            <a:ext cx="2957512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Martin\Documents\Ledovec\2010\cirkus\DSC_0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-747713"/>
            <a:ext cx="3887787" cy="58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D:\Fotky\Ledovec2010\Cirkus\DSC_0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429000"/>
            <a:ext cx="476091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323850" y="6021388"/>
            <a:ext cx="5172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bg1"/>
                </a:solidFill>
              </a:rPr>
              <a:t>… nebát se o důstojnost.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tin\Documents\Ledovec\2010\cirkus\IMG_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0" y="0"/>
            <a:ext cx="45722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28E6326-99E8-8D15-7EE1-5668F8902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4" name="Podnadpis 6">
            <a:extLst>
              <a:ext uri="{FF2B5EF4-FFF2-40B4-BE49-F238E27FC236}">
                <a16:creationId xmlns:a16="http://schemas.microsoft.com/office/drawing/2014/main" id="{3DE37A9B-5986-CD56-986F-961A3E471780}"/>
              </a:ext>
            </a:extLst>
          </p:cNvPr>
          <p:cNvSpPr txBox="1">
            <a:spLocks/>
          </p:cNvSpPr>
          <p:nvPr/>
        </p:nvSpPr>
        <p:spPr>
          <a:xfrm>
            <a:off x="4716016" y="274340"/>
            <a:ext cx="3888432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latin typeface="Aptos Display" panose="020B0004020202020204" pitchFamily="34" charset="0"/>
              </a:rPr>
              <a:t>všechny psychiatrické nemocnice v ČR (až na …), většinou víckrát </a:t>
            </a:r>
            <a:br>
              <a:rPr lang="cs-CZ" sz="2200" b="1" dirty="0">
                <a:latin typeface="Aptos Display" panose="020B0004020202020204" pitchFamily="34" charset="0"/>
              </a:rPr>
            </a:br>
            <a:r>
              <a:rPr lang="cs-CZ" sz="2200" b="1" dirty="0">
                <a:latin typeface="Aptos Display" panose="020B0004020202020204" pitchFamily="34" charset="0"/>
              </a:rPr>
              <a:t>(+ Slovensko, Rakousko)</a:t>
            </a:r>
          </a:p>
          <a:p>
            <a:r>
              <a:rPr lang="cs-CZ" sz="2200" b="1" dirty="0">
                <a:latin typeface="Aptos Display" panose="020B0004020202020204" pitchFamily="34" charset="0"/>
              </a:rPr>
              <a:t>postupně odchod </a:t>
            </a:r>
            <a:br>
              <a:rPr lang="cs-CZ" sz="2200" b="1" dirty="0">
                <a:latin typeface="Aptos Display" panose="020B0004020202020204" pitchFamily="34" charset="0"/>
              </a:rPr>
            </a:br>
            <a:r>
              <a:rPr lang="cs-CZ" sz="2200" b="1" dirty="0">
                <a:latin typeface="Aptos Display" panose="020B0004020202020204" pitchFamily="34" charset="0"/>
              </a:rPr>
              <a:t>od „</a:t>
            </a:r>
            <a:r>
              <a:rPr lang="cs-CZ" sz="2200" b="1" dirty="0" err="1">
                <a:latin typeface="Aptos Display" panose="020B0004020202020204" pitchFamily="34" charset="0"/>
              </a:rPr>
              <a:t>motivanční</a:t>
            </a:r>
            <a:r>
              <a:rPr lang="cs-CZ" sz="2200" b="1" dirty="0">
                <a:latin typeface="Aptos Display" panose="020B0004020202020204" pitchFamily="34" charset="0"/>
              </a:rPr>
              <a:t> a aktivizační program …“ pro „pacienty“</a:t>
            </a:r>
            <a:endParaRPr lang="cs-CZ" sz="2200" b="1" dirty="0"/>
          </a:p>
        </p:txBody>
      </p:sp>
      <p:sp>
        <p:nvSpPr>
          <p:cNvPr id="5" name="Podnadpis 6">
            <a:extLst>
              <a:ext uri="{FF2B5EF4-FFF2-40B4-BE49-F238E27FC236}">
                <a16:creationId xmlns:a16="http://schemas.microsoft.com/office/drawing/2014/main" id="{8F2883F9-6724-2F6F-211B-874EB2D35932}"/>
              </a:ext>
            </a:extLst>
          </p:cNvPr>
          <p:cNvSpPr txBox="1">
            <a:spLocks/>
          </p:cNvSpPr>
          <p:nvPr/>
        </p:nvSpPr>
        <p:spPr>
          <a:xfrm>
            <a:off x="4716015" y="3789040"/>
            <a:ext cx="4445237" cy="27954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2026 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       k VARIETÉ SOCIÁLE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Podnadpis 6">
            <a:extLst>
              <a:ext uri="{FF2B5EF4-FFF2-40B4-BE49-F238E27FC236}">
                <a16:creationId xmlns:a16="http://schemas.microsoft.com/office/drawing/2014/main" id="{995516D0-AC45-F0F4-41E2-F8D8B29EF4FB}"/>
              </a:ext>
            </a:extLst>
          </p:cNvPr>
          <p:cNvSpPr txBox="1">
            <a:spLocks/>
          </p:cNvSpPr>
          <p:nvPr/>
        </p:nvSpPr>
        <p:spPr>
          <a:xfrm>
            <a:off x="107503" y="188640"/>
            <a:ext cx="4447243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od CIRKUS PACIENTO</a:t>
            </a: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			      2009 </a:t>
            </a: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8F0E319F-C6BB-7C52-FDD1-4411ADA9E02D}"/>
              </a:ext>
            </a:extLst>
          </p:cNvPr>
          <p:cNvSpPr txBox="1">
            <a:spLocks/>
          </p:cNvSpPr>
          <p:nvPr/>
        </p:nvSpPr>
        <p:spPr>
          <a:xfrm>
            <a:off x="467544" y="3794530"/>
            <a:ext cx="3888432" cy="28803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latin typeface="Aptos Display" panose="020B0004020202020204" pitchFamily="34" charset="0"/>
              </a:rPr>
              <a:t>2019 pro reformu psychiatrie: nesloužíme humanizaci péče, ale její transformaci</a:t>
            </a:r>
          </a:p>
          <a:p>
            <a:r>
              <a:rPr lang="cs-CZ" sz="2200" b="1" dirty="0">
                <a:latin typeface="Aptos Display" panose="020B0004020202020204" pitchFamily="34" charset="0"/>
              </a:rPr>
              <a:t>od té doby postupně častěji </a:t>
            </a:r>
            <a:br>
              <a:rPr lang="cs-CZ" sz="2200" b="1" dirty="0">
                <a:latin typeface="Aptos Display" panose="020B0004020202020204" pitchFamily="34" charset="0"/>
              </a:rPr>
            </a:br>
            <a:r>
              <a:rPr lang="cs-CZ" sz="2200" b="1" dirty="0">
                <a:latin typeface="Aptos Display" panose="020B0004020202020204" pitchFamily="34" charset="0"/>
              </a:rPr>
              <a:t>v sociálních službách než </a:t>
            </a:r>
            <a:br>
              <a:rPr lang="cs-CZ" sz="2200" b="1" dirty="0">
                <a:latin typeface="Aptos Display" panose="020B0004020202020204" pitchFamily="34" charset="0"/>
              </a:rPr>
            </a:br>
            <a:r>
              <a:rPr lang="cs-CZ" sz="2200" b="1" dirty="0">
                <a:latin typeface="Aptos Display" panose="020B0004020202020204" pitchFamily="34" charset="0"/>
              </a:rPr>
              <a:t>v psychiatrických nemocnicích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B6681-D939-28E7-45A2-162439E7A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479DF-4D49-2C25-4979-4B57FA339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03" y="1700809"/>
            <a:ext cx="7772400" cy="1080120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Proč je transformace takový cirkus?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9B2403-C7E8-BF19-3AAF-3FD78E987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7A69EA-CF27-4FF6-72E2-2DC1D541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791C0819-37D9-61D4-4A48-0DF4BF52D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0A5291-4C39-F16A-108B-7C56A254F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0" y="4581128"/>
            <a:ext cx="974103" cy="168710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8F345A0-7691-C105-0686-149270B4B21A}"/>
              </a:ext>
            </a:extLst>
          </p:cNvPr>
          <p:cNvSpPr txBox="1">
            <a:spLocks/>
          </p:cNvSpPr>
          <p:nvPr/>
        </p:nvSpPr>
        <p:spPr>
          <a:xfrm>
            <a:off x="611560" y="2492897"/>
            <a:ext cx="7916416" cy="377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Milujeme ústavy (víc než jinde v Evropě)</a:t>
            </a:r>
          </a:p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Máme rádi pořádek (věříme na „režim“)</a:t>
            </a:r>
          </a:p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Nemáme rádi změny</a:t>
            </a:r>
          </a:p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Chceme klienty na zbytek života „zabavit“, nepomáháme jim žít.</a:t>
            </a:r>
          </a:p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…</a:t>
            </a: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5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FFE450B-9F26-6F01-98C5-C979FDFC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05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19C203-1404-E27F-0D62-80A6F700A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8075"/>
            <a:ext cx="2548289" cy="34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242424-C9B7-AA6E-9EA9-AE3D522F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55" y="3086100"/>
            <a:ext cx="3809288" cy="28532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0F452C-384A-0A4D-1041-AF683CD22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31" y="3086101"/>
            <a:ext cx="3886200" cy="29146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7F6CE4-E4CA-FAE7-837A-2394A79CE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1" y="857250"/>
            <a:ext cx="3468290" cy="26012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9DA423-1E66-85CB-E479-5A402365C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56" y="857250"/>
            <a:ext cx="5857875" cy="22288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22058E1-3511-61D8-AF6B-90F8E010F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9" y="1768953"/>
            <a:ext cx="3809288" cy="20029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5BC0BE-30F0-7446-FB9F-20FF6ED507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8468"/>
            <a:ext cx="3820370" cy="25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9515F-AF5B-F44A-74F5-A49770699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33F5E-7ABE-8D5E-14A7-D5E93B3AE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629" y="1139050"/>
            <a:ext cx="7916416" cy="2448271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r>
              <a:rPr lang="cs-CZ" sz="4000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Deinstitucionalizace jako žádoucí forma transformace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C11B4B-BD70-8C5F-BBFF-0B1752DF4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CD912E-040A-29C7-A5E6-93CA4664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B7D1B758-AF7D-CC1F-224D-9BA8C8DD4F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8200396-3395-CBD6-E8C4-CB327D412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802" y="2724791"/>
            <a:ext cx="4644008" cy="24156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3C5112-8AE1-3BE8-2FFA-C3EBB1F64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19568">
            <a:off x="163677" y="4206329"/>
            <a:ext cx="8816648" cy="14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C9A69-7711-6B1C-CF3A-AF8FCA86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B0449-00F1-68EC-5D02-4AE85DE93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03" y="1700809"/>
            <a:ext cx="7772400" cy="1080120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Deinstitucionalizace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772266-A592-3ECE-5DE1-F814B0B4B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7247F0-D024-EC01-AAC0-DDBBD0FB6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3145C114-925E-9C35-A47B-E5ECFF14B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040F7C4F-98B9-5E09-3C70-E7A1FAE82E3B}"/>
              </a:ext>
            </a:extLst>
          </p:cNvPr>
          <p:cNvSpPr txBox="1">
            <a:spLocks/>
          </p:cNvSpPr>
          <p:nvPr/>
        </p:nvSpPr>
        <p:spPr>
          <a:xfrm>
            <a:off x="514652" y="2492896"/>
            <a:ext cx="7916416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Deinstitucionalizace není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zavírání ústavů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stěhování se do „domečků“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opouštění lidí, kteří potřebují pomoct…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Deinstitucionalizace je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odstraňování situací, ve kterých se instituce odcizí svému původnímu účelu a začnou sloužit samy sobě (naplnění indikátorů, </a:t>
            </a:r>
            <a:r>
              <a:rPr lang="cs-CZ" sz="2400" b="1" dirty="0" err="1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obložnost</a:t>
            </a: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…, „nemít průser“)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zaměření na původní smysl služby: pomoc lidem, kteří to mají v životě těžké, žít (vlastní dobrý život)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561B834-98E3-3CB3-D88F-899112DA0B4D}"/>
              </a:ext>
            </a:extLst>
          </p:cNvPr>
          <p:cNvSpPr txBox="1">
            <a:spLocks/>
          </p:cNvSpPr>
          <p:nvPr/>
        </p:nvSpPr>
        <p:spPr>
          <a:xfrm rot="677594">
            <a:off x="613791" y="2188413"/>
            <a:ext cx="7916416" cy="3816424"/>
          </a:xfrm>
          <a:prstGeom prst="rect">
            <a:avLst/>
          </a:prstGeom>
          <a:solidFill>
            <a:schemeClr val="bg1"/>
          </a:solidFill>
          <a:ln w="76200">
            <a:solidFill>
              <a:srgbClr val="0F414E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500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„Poskytovali jste dneska sociální službu, </a:t>
            </a:r>
          </a:p>
          <a:p>
            <a:r>
              <a:rPr lang="cs-CZ" sz="4500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nebo jste i někomu pomohli?“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cs-CZ" sz="24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23166-5C59-BD65-15C5-44A8202C8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B72BD-5677-C18D-31D7-1E4C99FB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3413740" cy="18002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narušuji režim v ústavu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(jsem problém,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komplikuju jiným život,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nechtějí mě tu)</a:t>
            </a: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D164B7-C793-A5F9-88E4-FB799F9C0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F4FA0C-D190-E4A9-686C-1759AE64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E4D43999-5EF6-9335-C1F9-DD6714456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sp>
        <p:nvSpPr>
          <p:cNvPr id="4" name="Podnadpis 6">
            <a:extLst>
              <a:ext uri="{FF2B5EF4-FFF2-40B4-BE49-F238E27FC236}">
                <a16:creationId xmlns:a16="http://schemas.microsoft.com/office/drawing/2014/main" id="{A6F07933-3A3E-B3AC-D1ED-E5C72C937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08912" cy="1152128"/>
          </a:xfrm>
        </p:spPr>
        <p:txBody>
          <a:bodyPr>
            <a:normAutofit lnSpcReduction="10000"/>
          </a:bodyPr>
          <a:lstStyle/>
          <a:p>
            <a:r>
              <a:rPr lang="cs-CZ" sz="7200" b="1" dirty="0">
                <a:solidFill>
                  <a:srgbClr val="DBB186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Zlobím  Tvořím  Žiju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52525C0-AEF8-A84B-5755-1F372287A073}"/>
              </a:ext>
            </a:extLst>
          </p:cNvPr>
          <p:cNvSpPr txBox="1">
            <a:spLocks/>
          </p:cNvSpPr>
          <p:nvPr/>
        </p:nvSpPr>
        <p:spPr>
          <a:xfrm>
            <a:off x="3534524" y="2468630"/>
            <a:ext cx="3413740" cy="1608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dirty="0"/>
            </a:br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vytvářím představení</a:t>
            </a:r>
            <a:b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cs-CZ" sz="88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(jsem aktivní,</a:t>
            </a:r>
            <a:b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patřím do týmu,</a:t>
            </a:r>
            <a:b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někdo mě potřebuje,</a:t>
            </a:r>
            <a:b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chtějí mě tu)</a:t>
            </a: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830362B-B4F5-2775-5D8D-C62C1408AB44}"/>
              </a:ext>
            </a:extLst>
          </p:cNvPr>
          <p:cNvSpPr txBox="1">
            <a:spLocks/>
          </p:cNvSpPr>
          <p:nvPr/>
        </p:nvSpPr>
        <p:spPr>
          <a:xfrm>
            <a:off x="5982796" y="1748550"/>
            <a:ext cx="3413740" cy="1608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???</a:t>
            </a:r>
            <a:endParaRPr lang="cs-CZ" sz="2600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2C167-1FC9-5A7E-FEC6-1EB94026A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19A63-34B3-5B02-8E61-C360B428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Varieté Sociále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 cirkus transformace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Jak sociálním cirkusem podporovat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deinstitucionalizaci sociálních služeb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Martin Fojtíček</a:t>
            </a:r>
            <a:b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  <a:hlinkClick r:id="rId2"/>
              </a:rPr>
              <a:t>www.ledovec.cz</a:t>
            </a: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29AFEC-BB9F-8E07-B9AA-C6A9A4E79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D7C6E2C-AD3D-DF1E-12FE-7062027E9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CC36FD02-A62F-86C6-25CA-923F19D91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6768E8-2BD4-4F80-D0EB-3463F75A98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0" y="4581128"/>
            <a:ext cx="974103" cy="1687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AD55D-9F2A-035E-43ED-AC9C944D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1444"/>
            <a:ext cx="2736304" cy="147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7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FF59A-CFEA-4A53-6851-2D0530134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F70604E-BDF3-AE6A-2BCB-8CBA6E938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3325E2-AA56-6025-0C1E-CDCDBFE7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E59B51E6-D350-093E-94EB-37E0A096B7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id="{2A98AFB7-B66D-609C-2E36-38A9FB1F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920880" cy="1368152"/>
          </a:xfrm>
        </p:spPr>
        <p:txBody>
          <a:bodyPr>
            <a:normAutofit/>
          </a:bodyPr>
          <a:lstStyle/>
          <a:p>
            <a:r>
              <a:rPr lang="cs-CZ" sz="7200" b="1" dirty="0">
                <a:solidFill>
                  <a:schemeClr val="bg2"/>
                </a:solidFill>
                <a:latin typeface="Aptos Display" panose="020B0004020202020204" pitchFamily="34" charset="0"/>
              </a:rPr>
              <a:t>Zlobím Tvořím Žiju</a:t>
            </a:r>
          </a:p>
          <a:p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1F6BF4-AF0D-76A3-F13C-191DC7E021C4}"/>
              </a:ext>
            </a:extLst>
          </p:cNvPr>
          <p:cNvSpPr txBox="1">
            <a:spLocks/>
          </p:cNvSpPr>
          <p:nvPr/>
        </p:nvSpPr>
        <p:spPr>
          <a:xfrm>
            <a:off x="1907704" y="2468630"/>
            <a:ext cx="4784958" cy="204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dirty="0"/>
            </a:br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Díky!</a:t>
            </a:r>
          </a:p>
          <a:p>
            <a:endParaRPr lang="cs-CZ" sz="88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  <a:hlinkClick r:id="rId5"/>
              </a:rPr>
              <a:t>martin.fojticek@ledovec.cz</a:t>
            </a:r>
            <a:endParaRPr lang="cs-CZ" sz="88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88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  <a:hlinkClick r:id="rId6"/>
              </a:rPr>
              <a:t>www.pomocnaskola.cz</a:t>
            </a:r>
            <a:endParaRPr lang="cs-CZ" sz="88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cs-CZ" sz="88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  <a:hlinkClick r:id="rId7"/>
              </a:rPr>
              <a:t>www.ledovec.cz</a:t>
            </a:r>
            <a:endParaRPr lang="cs-CZ" sz="8800" b="1" dirty="0">
              <a:solidFill>
                <a:srgbClr val="0F414E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ADF984-9039-0F24-7305-80C6D58A87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0" y="4581128"/>
            <a:ext cx="974103" cy="16871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B070EB5-2ED4-3739-806F-A8219C2B2F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71055"/>
            <a:ext cx="2145035" cy="14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6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95EAE-96A8-665E-C7D4-C9F1C3555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7FCD4-C443-4DDE-66AF-5618BEDCD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03" y="170080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 čem to bude?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253BC6-0E1E-FCC4-EED7-79B8BC1EE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703C4B-5D17-7016-FA06-39A390FEF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D9AA72E9-C8FA-10C8-9B82-1AFED9EA8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92492AC-F2E3-7801-2866-005DB9BEF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0" y="4581128"/>
            <a:ext cx="974103" cy="168710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7D59969-4D1E-AE66-40E3-4A325323D833}"/>
              </a:ext>
            </a:extLst>
          </p:cNvPr>
          <p:cNvSpPr txBox="1">
            <a:spLocks/>
          </p:cNvSpPr>
          <p:nvPr/>
        </p:nvSpPr>
        <p:spPr>
          <a:xfrm>
            <a:off x="611560" y="2492897"/>
            <a:ext cx="7916416" cy="377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 je Varieté sociále?</a:t>
            </a:r>
          </a:p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Proč je transformace takový cirkus?</a:t>
            </a:r>
          </a:p>
          <a:p>
            <a:pPr marL="457200" indent="-457200" algn="l">
              <a:buAutoNum type="arabicParenR"/>
            </a:pP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Co může mít cirkus/varieté a transformace společného?</a:t>
            </a: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7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9E67-37F2-0069-5DEF-76090442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1F635-3977-0306-69A4-6A904A22A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118796"/>
            <a:ext cx="6192688" cy="1476946"/>
          </a:xfrm>
        </p:spPr>
        <p:txBody>
          <a:bodyPr>
            <a:normAutofit fontScale="90000"/>
          </a:bodyPr>
          <a:lstStyle/>
          <a:p>
            <a:pPr algn="l"/>
            <a:br>
              <a:rPr lang="cs-CZ" dirty="0"/>
            </a:br>
            <a: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 je Varieté sociále?</a:t>
            </a:r>
            <a:br>
              <a:rPr lang="cs-CZ" b="1" dirty="0">
                <a:solidFill>
                  <a:srgbClr val="DBB186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CCB0C3-6D66-A02B-9637-98E56B2D1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14973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FF497A-B609-AAFA-26FB-F25002E1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07E2CC53-EA7A-5FFE-D51A-8957A93A2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37" y="334080"/>
            <a:ext cx="1377831" cy="5871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4A671EF-4973-4BFE-F2CD-29FEB0123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65" y="4797152"/>
            <a:ext cx="974103" cy="168710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95834A16-0147-038D-2B09-C6C7729DFBF0}"/>
              </a:ext>
            </a:extLst>
          </p:cNvPr>
          <p:cNvSpPr txBox="1">
            <a:spLocks/>
          </p:cNvSpPr>
          <p:nvPr/>
        </p:nvSpPr>
        <p:spPr>
          <a:xfrm>
            <a:off x="611560" y="4437111"/>
            <a:ext cx="7916416" cy="183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Varieté Sociále (dříve také Cirkus </a:t>
            </a:r>
            <a:r>
              <a:rPr lang="cs-CZ" sz="2400" b="1" dirty="0" err="1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Paciento</a:t>
            </a:r>
            <a:r>
              <a:rPr lang="cs-CZ" sz="2400" b="1" dirty="0">
                <a:solidFill>
                  <a:srgbClr val="0F414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) je společný projekt organizací Ledovec a Zdravotní klaun.</a:t>
            </a:r>
          </a:p>
          <a:p>
            <a:pPr algn="l"/>
            <a:br>
              <a:rPr lang="cs-CZ" b="1" dirty="0"/>
            </a:br>
            <a:endParaRPr lang="cs-CZ" b="1" dirty="0">
              <a:solidFill>
                <a:srgbClr val="DBB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337C8F-2D82-E070-B2C1-3F52B8FDD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2478"/>
            <a:ext cx="2521430" cy="1001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A4F925-0453-1314-CF98-B73EA4BF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80" y="2034451"/>
            <a:ext cx="3912976" cy="21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0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866031"/>
            <a:ext cx="5180013" cy="5213945"/>
          </a:xfrm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cs-CZ" sz="3200" b="1" dirty="0"/>
              <a:t>CO TO JE? </a:t>
            </a:r>
            <a:r>
              <a:rPr lang="cs-CZ" sz="3200" b="1" dirty="0">
                <a:solidFill>
                  <a:srgbClr val="FF0000"/>
                </a:solidFill>
              </a:rPr>
              <a:t> (verze 2011)</a:t>
            </a:r>
            <a:br>
              <a:rPr lang="cs-CZ" sz="3200" b="1" dirty="0"/>
            </a:br>
            <a:br>
              <a:rPr lang="cs-CZ" sz="3200" b="1" dirty="0"/>
            </a:br>
            <a:r>
              <a:rPr lang="cs-CZ" sz="3200" dirty="0"/>
              <a:t>- motivační a aktivizační program pro pacienty a personál psychiatrických léčeben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- společný projekt Ledovce a Zdravotního klauna</a:t>
            </a:r>
          </a:p>
        </p:txBody>
      </p:sp>
      <p:pic>
        <p:nvPicPr>
          <p:cNvPr id="2052" name="Picture 6" descr="C:\Users\Martin\Documents\Ledovec\2010\cirkus\rollu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277177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\Documents\Ledovec\2011\Propagace\ci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" y="5770959"/>
            <a:ext cx="2809875" cy="1114425"/>
          </a:xfrm>
          <a:prstGeom prst="rect">
            <a:avLst/>
          </a:prstGeom>
          <a:noFill/>
        </p:spPr>
      </p:pic>
      <p:pic>
        <p:nvPicPr>
          <p:cNvPr id="1028" name="Picture 4" descr="C:\Users\M\Documents\Ledovec\2011\Propagace\cir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2" y="3861048"/>
            <a:ext cx="2828926" cy="1057275"/>
          </a:xfrm>
          <a:prstGeom prst="rect">
            <a:avLst/>
          </a:prstGeom>
          <a:noFill/>
        </p:spPr>
      </p:pic>
      <p:pic>
        <p:nvPicPr>
          <p:cNvPr id="1030" name="Picture 6" descr="C:\Users\M\Documents\Ledovec\2011\Propagace\cir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828926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6" descr="C:\Users\Martin\Documents\Ledovec\2010\cirkus\rollu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277177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\Documents\Ledovec\2011\Propagace\ci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" y="5770959"/>
            <a:ext cx="2809875" cy="1114425"/>
          </a:xfrm>
          <a:prstGeom prst="rect">
            <a:avLst/>
          </a:prstGeom>
          <a:noFill/>
        </p:spPr>
      </p:pic>
      <p:pic>
        <p:nvPicPr>
          <p:cNvPr id="1028" name="Picture 4" descr="C:\Users\M\Documents\Ledovec\2011\Propagace\cir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2" y="3861048"/>
            <a:ext cx="2828926" cy="1057275"/>
          </a:xfrm>
          <a:prstGeom prst="rect">
            <a:avLst/>
          </a:prstGeom>
          <a:noFill/>
        </p:spPr>
      </p:pic>
      <p:pic>
        <p:nvPicPr>
          <p:cNvPr id="1030" name="Picture 6" descr="C:\Users\M\Documents\Ledovec\2011\Propagace\cir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828926" cy="10668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16238" y="188913"/>
            <a:ext cx="60483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cs-CZ" sz="3200" kern="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cs-CZ" sz="3200" kern="0" dirty="0">
                <a:latin typeface="+mn-lt"/>
                <a:cs typeface="+mn-cs"/>
              </a:rPr>
              <a:t>… s využitím principu „</a:t>
            </a:r>
            <a:r>
              <a:rPr lang="cs-CZ" sz="3200" b="1" kern="0" dirty="0">
                <a:latin typeface="+mn-lt"/>
                <a:cs typeface="+mn-cs"/>
              </a:rPr>
              <a:t>oboustranné sociální rehabilitace“</a:t>
            </a:r>
            <a:r>
              <a:rPr lang="cs-CZ" sz="3200" kern="0" dirty="0">
                <a:latin typeface="+mn-lt"/>
                <a:cs typeface="+mn-cs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cs-CZ" sz="1000" kern="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800" kern="0" dirty="0">
                <a:latin typeface="+mn-lt"/>
                <a:cs typeface="+mn-cs"/>
              </a:rPr>
              <a:t> </a:t>
            </a:r>
            <a:r>
              <a:rPr lang="cs-CZ" sz="2400" kern="0" dirty="0">
                <a:latin typeface="+mn-lt"/>
                <a:cs typeface="+mn-cs"/>
              </a:rPr>
              <a:t>cirkus je cirkus pro všechny - nehraje roli, jestli jde o pacienta, sestřičku nebo údržbáře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  <a:cs typeface="+mn-cs"/>
              </a:rPr>
              <a:t> jde o společný zážitek „něčeho jiného“ - zažité role v cirkuse neplatí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kern="0" dirty="0">
                <a:latin typeface="+mn-lt"/>
                <a:cs typeface="+mn-cs"/>
              </a:rPr>
              <a:t> nejde jen o „proměnu“ pacientů, jde o „proměnu“ všech zúčastněných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cs-CZ" sz="2800" kern="0" dirty="0">
              <a:latin typeface="+mn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cs-CZ" sz="2800" b="1" kern="0" dirty="0">
                <a:latin typeface="+mn-lt"/>
                <a:cs typeface="+mn-cs"/>
              </a:rPr>
              <a:t>… O CO NÁM TEDA JDE?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Fotky\Zpracovat\petrohrad\552CANON\IMG_5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87487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042988" y="5516563"/>
            <a:ext cx="57610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chemeClr val="bg1"/>
                </a:solidFill>
              </a:rPr>
              <a:t>… užít si to …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Fotky\Ledovec2010\Cirkus\IMG_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Fotky\Ledovec2010\Cirkus\IMG_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6407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771775" y="6021388"/>
            <a:ext cx="5851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b="1" kern="0" dirty="0">
                <a:solidFill>
                  <a:schemeClr val="bg1"/>
                </a:solidFill>
              </a:rPr>
              <a:t>… vyzkoušet něco nového …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Fotky\Zpracovat\petrohrad\551CANON\IMG_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05838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148263" y="908050"/>
            <a:ext cx="31924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3200" kern="0" dirty="0">
                <a:solidFill>
                  <a:schemeClr val="bg1"/>
                </a:solidFill>
              </a:rPr>
              <a:t>… </a:t>
            </a:r>
            <a:r>
              <a:rPr lang="cs-CZ" sz="3200" kern="0" dirty="0" err="1">
                <a:solidFill>
                  <a:schemeClr val="bg1"/>
                </a:solidFill>
              </a:rPr>
              <a:t>zabláznit</a:t>
            </a:r>
            <a:r>
              <a:rPr lang="cs-CZ" sz="3200" kern="0" dirty="0">
                <a:solidFill>
                  <a:schemeClr val="bg1"/>
                </a:solidFill>
              </a:rPr>
              <a:t> si ...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4dc7a-96f6-4e84-929f-c89f52988990">
      <Terms xmlns="http://schemas.microsoft.com/office/infopath/2007/PartnerControls"/>
    </lcf76f155ced4ddcb4097134ff3c332f>
    <TaxCatchAll xmlns="465fc0ec-1a91-4d34-bd04-43c821ac7329" xsi:nil="true"/>
    <_dlc_DocId xmlns="465fc0ec-1a91-4d34-bd04-43c821ac7329">SCINT-959332274-1572</_dlc_DocId>
    <_dlc_DocIdUrl xmlns="465fc0ec-1a91-4d34-bd04-43c821ac7329">
      <Url>https://sslhana.sharepoint.com/_layouts/15/DocIdRedir.aspx?ID=SCINT-959332274-1572</Url>
      <Description>SCINT-959332274-1572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0A2D56FBFEA944A0AB0164BBE9B91F" ma:contentTypeVersion="15" ma:contentTypeDescription="Vytvoří nový dokument" ma:contentTypeScope="" ma:versionID="b83aa81a06aeb4365055391e7bdc71e5">
  <xsd:schema xmlns:xsd="http://www.w3.org/2001/XMLSchema" xmlns:xs="http://www.w3.org/2001/XMLSchema" xmlns:p="http://schemas.microsoft.com/office/2006/metadata/properties" xmlns:ns2="465fc0ec-1a91-4d34-bd04-43c821ac7329" xmlns:ns3="d5c4dc7a-96f6-4e84-929f-c89f52988990" targetNamespace="http://schemas.microsoft.com/office/2006/metadata/properties" ma:root="true" ma:fieldsID="5cbaeb3f8fe4cfb95d34771afb9cb168" ns2:_="" ns3:_="">
    <xsd:import namespace="465fc0ec-1a91-4d34-bd04-43c821ac7329"/>
    <xsd:import namespace="d5c4dc7a-96f6-4e84-929f-c89f52988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fc0ec-1a91-4d34-bd04-43c821ac73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701b174-e853-4023-9d1b-92e2771daa4c}" ma:internalName="TaxCatchAll" ma:showField="CatchAllData" ma:web="465fc0ec-1a91-4d34-bd04-43c821ac7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c7a-96f6-4e84-929f-c89f52988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d7161f50-a82e-48c8-bf74-ba93949c9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AC5CB-70BE-4E43-8A60-41B53F96306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54BE95-9C13-4600-B8FF-43A5F211A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2A7262-AB2E-486D-A79B-025E6CD4E849}">
  <ds:schemaRefs>
    <ds:schemaRef ds:uri="http://schemas.microsoft.com/office/2006/metadata/properties"/>
    <ds:schemaRef ds:uri="http://schemas.microsoft.com/office/infopath/2007/PartnerControls"/>
    <ds:schemaRef ds:uri="d5c4dc7a-96f6-4e84-929f-c89f52988990"/>
    <ds:schemaRef ds:uri="465fc0ec-1a91-4d34-bd04-43c821ac7329"/>
  </ds:schemaRefs>
</ds:datastoreItem>
</file>

<file path=customXml/itemProps4.xml><?xml version="1.0" encoding="utf-8"?>
<ds:datastoreItem xmlns:ds="http://schemas.openxmlformats.org/officeDocument/2006/customXml" ds:itemID="{557D2597-7642-4E47-B851-EA7D7A054B94}"/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527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Motiv sady Office</vt:lpstr>
      <vt:lpstr>Projekt Cesta ke změně</vt:lpstr>
      <vt:lpstr> Varieté Sociále a cirkus transformace  Jak sociálním cirkusem podporovat deinstitucionalizaci sociálních služeb  Martin Fojtíček www.ledovec.cz </vt:lpstr>
      <vt:lpstr> O čem to bude?  </vt:lpstr>
      <vt:lpstr> Co je Varieté sociále?  </vt:lpstr>
      <vt:lpstr>CO TO JE?  (verze 2011)  - motivační a aktivizační program pro pacienty a personál psychiatrických léčeben  - společný projekt Ledovce a Zdravotního klauna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Proč je transformace takový cirkus?  </vt:lpstr>
      <vt:lpstr>PowerPoint Presentation</vt:lpstr>
      <vt:lpstr>PowerPoint Presentation</vt:lpstr>
      <vt:lpstr> Deinstitucionalizace jako žádoucí forma transformace  </vt:lpstr>
      <vt:lpstr> Deinstitucionalizace  </vt:lpstr>
      <vt:lpstr> narušuji režim v ústavu  (jsem problém, komplikuju jiným život, nechtějí mě tu)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Zbranková Marcela | Sociální služby Haná</dc:creator>
  <cp:lastModifiedBy>Martin Fojtíček</cp:lastModifiedBy>
  <cp:revision>20</cp:revision>
  <dcterms:created xsi:type="dcterms:W3CDTF">2015-05-26T11:30:55Z</dcterms:created>
  <dcterms:modified xsi:type="dcterms:W3CDTF">2026-04-21T11:08:47Z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0x010100130A2D56FBFEA944A0AB0164BBE9B91F</vt:lpwstr>
  </property>
  <property fmtid="{D5CDD505-2E9C-101B-9397-08002B2CF9AE}" pid="3" name="_dlc_DocIdItemGuid">
    <vt:lpwstr>5dab42ad-84c4-4e55-872f-53c88c6711f7</vt:lpwstr>
  </property>
  <property fmtid="{D5CDD505-2E9C-101B-9397-08002B2CF9AE}" pid="4" name="MediaServiceImageTags">
    <vt:lpwstr/>
  </property>
</Properties>
</file>