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484" r:id="rId4"/>
    <p:sldId id="291" r:id="rId5"/>
    <p:sldId id="273" r:id="rId6"/>
    <p:sldId id="274" r:id="rId7"/>
    <p:sldId id="287" r:id="rId8"/>
    <p:sldId id="485" r:id="rId9"/>
    <p:sldId id="275" r:id="rId10"/>
    <p:sldId id="276" r:id="rId11"/>
    <p:sldId id="259" r:id="rId12"/>
    <p:sldId id="481" r:id="rId13"/>
    <p:sldId id="480" r:id="rId14"/>
    <p:sldId id="282" r:id="rId15"/>
    <p:sldId id="281" r:id="rId16"/>
    <p:sldId id="482" r:id="rId17"/>
    <p:sldId id="279" r:id="rId18"/>
    <p:sldId id="280" r:id="rId19"/>
    <p:sldId id="284" r:id="rId20"/>
    <p:sldId id="298" r:id="rId21"/>
    <p:sldId id="270" r:id="rId22"/>
    <p:sldId id="285" r:id="rId23"/>
    <p:sldId id="272" r:id="rId24"/>
  </p:sldIdLst>
  <p:sldSz cx="12192000" cy="6858000"/>
  <p:notesSz cx="6797675" cy="9926638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q2lURe33GQGQem0p5gAvB3IxL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D93FBE-9C94-4A42-B26F-53C4F2EA8F21}">
  <a:tblStyle styleId="{84D93FBE-9C94-4A42-B26F-53C4F2EA8F2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60"/>
  </p:normalViewPr>
  <p:slideViewPr>
    <p:cSldViewPr snapToGrid="0">
      <p:cViewPr>
        <p:scale>
          <a:sx n="83" d="100"/>
          <a:sy n="83" d="100"/>
        </p:scale>
        <p:origin x="16" y="-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3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8" Type="http://customschemas.google.com/relationships/presentationmetadata" Target="metadata"/><Relationship Id="rId56" Type="http://schemas.openxmlformats.org/officeDocument/2006/relationships/customXml" Target="../customXml/item4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3DA38234-73EE-FA38-FDA1-BA88B47EC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>
            <a:extLst>
              <a:ext uri="{FF2B5EF4-FFF2-40B4-BE49-F238E27FC236}">
                <a16:creationId xmlns:a16="http://schemas.microsoft.com/office/drawing/2014/main" id="{B28FABD2-01C7-8421-8E2A-92CAE561CF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4:notes">
            <a:extLst>
              <a:ext uri="{FF2B5EF4-FFF2-40B4-BE49-F238E27FC236}">
                <a16:creationId xmlns:a16="http://schemas.microsoft.com/office/drawing/2014/main" id="{98E64642-9EE0-12E1-6AEA-9AD5994838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049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6DF4EA82-47AF-8AD8-2CDE-954602F88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>
            <a:extLst>
              <a:ext uri="{FF2B5EF4-FFF2-40B4-BE49-F238E27FC236}">
                <a16:creationId xmlns:a16="http://schemas.microsoft.com/office/drawing/2014/main" id="{0C0FC75D-99CE-087B-CC73-612D6F44E7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4:notes">
            <a:extLst>
              <a:ext uri="{FF2B5EF4-FFF2-40B4-BE49-F238E27FC236}">
                <a16:creationId xmlns:a16="http://schemas.microsoft.com/office/drawing/2014/main" id="{C93E3C7F-E2B8-5C49-C5B8-0C6EF9B9E6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65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37C64F93-C351-98D4-DA89-63FF35DD9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>
            <a:extLst>
              <a:ext uri="{FF2B5EF4-FFF2-40B4-BE49-F238E27FC236}">
                <a16:creationId xmlns:a16="http://schemas.microsoft.com/office/drawing/2014/main" id="{86179528-FFE6-A49D-CD1F-46DAAF569C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/>
              <a:t>Flexible</a:t>
            </a:r>
            <a:r>
              <a:rPr lang="cs-CZ" dirty="0"/>
              <a:t> </a:t>
            </a:r>
            <a:r>
              <a:rPr lang="cs-CZ" dirty="0" err="1"/>
              <a:t>assertive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dirty="0"/>
          </a:p>
        </p:txBody>
      </p:sp>
      <p:sp>
        <p:nvSpPr>
          <p:cNvPr id="240" name="Google Shape;240;p8:notes">
            <a:extLst>
              <a:ext uri="{FF2B5EF4-FFF2-40B4-BE49-F238E27FC236}">
                <a16:creationId xmlns:a16="http://schemas.microsoft.com/office/drawing/2014/main" id="{EACBE5AC-3959-A4E4-1AE1-16CC4C39FB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910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73788" y="5186076"/>
            <a:ext cx="5390305" cy="424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73788" y="5186076"/>
            <a:ext cx="5390305" cy="424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7725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7551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802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270;p8:notes">
            <a:extLst>
              <a:ext uri="{FF2B5EF4-FFF2-40B4-BE49-F238E27FC236}">
                <a16:creationId xmlns:a16="http://schemas.microsoft.com/office/drawing/2014/main" id="{CC29BF5B-C95C-460E-A694-8B619D97FE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cs-CZ" altLang="cs-CZ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5058" name="Google Shape;271;p8:notes">
            <a:extLst>
              <a:ext uri="{FF2B5EF4-FFF2-40B4-BE49-F238E27FC236}">
                <a16:creationId xmlns:a16="http://schemas.microsoft.com/office/drawing/2014/main" id="{705894F0-091E-C57C-2F1C-35FD6CDAE7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Věkové průměry je nutné aktuálně přepočítat, je to plus minus</a:t>
            </a:r>
            <a:endParaRPr dirty="0"/>
          </a:p>
        </p:txBody>
      </p:sp>
      <p:sp>
        <p:nvSpPr>
          <p:cNvPr id="211" name="Google Shape;21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673788" y="5186075"/>
            <a:ext cx="5390305" cy="424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02" name="Google Shape;102;p19" descr="A picture containing graphical user interfa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presentation">
  <p:cSld name="Title of presenta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page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41" name="Google Shape;141;p25" descr="A screenshot of a video g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ctrTitle"/>
          </p:nvPr>
        </p:nvSpPr>
        <p:spPr>
          <a:xfrm>
            <a:off x="384900" y="638275"/>
            <a:ext cx="104919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7200"/>
              <a:buFont typeface="Tahoma"/>
              <a:buNone/>
            </a:pPr>
            <a:r>
              <a:rPr lang="cs-CZ" sz="7200" b="1" dirty="0" err="1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Housing</a:t>
            </a:r>
            <a:r>
              <a:rPr lang="cs-CZ" sz="7200" b="1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First Ledovec</a:t>
            </a:r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subTitle" idx="1"/>
          </p:nvPr>
        </p:nvSpPr>
        <p:spPr>
          <a:xfrm>
            <a:off x="1001712" y="2098675"/>
            <a:ext cx="9258300" cy="339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Zkušenosti se zabydlováním lidí se závažným duševním onemocněním</a:t>
            </a:r>
          </a:p>
          <a:p>
            <a:r>
              <a:rPr lang="cs-CZ" b="1" dirty="0"/>
              <a:t>v přístupu </a:t>
            </a:r>
            <a:r>
              <a:rPr lang="cs-CZ" b="1" dirty="0" err="1"/>
              <a:t>Housing</a:t>
            </a:r>
            <a:r>
              <a:rPr lang="cs-CZ" b="1" dirty="0"/>
              <a:t> </a:t>
            </a:r>
            <a:r>
              <a:rPr lang="cs-CZ" b="1" dirty="0" err="1"/>
              <a:t>First</a:t>
            </a:r>
            <a:r>
              <a:rPr lang="cs-CZ" b="1" dirty="0"/>
              <a:t> v Plzni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>
              <a:solidFill>
                <a:srgbClr val="2E75B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dirty="0">
              <a:solidFill>
                <a:srgbClr val="2E75B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849C"/>
              </a:buClr>
              <a:buSzPts val="2400"/>
              <a:buNone/>
            </a:pPr>
            <a:r>
              <a:rPr lang="cs-CZ" dirty="0">
                <a:solidFill>
                  <a:srgbClr val="26849C"/>
                </a:solidFill>
                <a:latin typeface="Tahoma"/>
                <a:ea typeface="Tahoma"/>
                <a:cs typeface="Tahoma"/>
                <a:sym typeface="Tahoma"/>
              </a:rPr>
              <a:t>					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0"/>
          <p:cNvPicPr preferRelativeResize="0"/>
          <p:nvPr/>
        </p:nvPicPr>
        <p:blipFill rotWithShape="1">
          <a:blip r:embed="rId3">
            <a:alphaModFix/>
          </a:blip>
          <a:srcRect l="6892" t="-28152" r="4272" b="-3217"/>
          <a:stretch/>
        </p:blipFill>
        <p:spPr>
          <a:xfrm>
            <a:off x="-9525" y="-82550"/>
            <a:ext cx="12201525" cy="3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14952" y="4739878"/>
            <a:ext cx="1175336" cy="166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641" y="4739878"/>
            <a:ext cx="6196671" cy="160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"/>
          <p:cNvPicPr preferRelativeResize="0"/>
          <p:nvPr/>
        </p:nvPicPr>
        <p:blipFill rotWithShape="1">
          <a:blip r:embed="rId3">
            <a:alphaModFix/>
          </a:blip>
          <a:srcRect l="6895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4426" y="465413"/>
            <a:ext cx="518473" cy="8979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"/>
          <p:cNvSpPr txBox="1">
            <a:spLocks noGrp="1"/>
          </p:cNvSpPr>
          <p:nvPr>
            <p:ph type="title"/>
          </p:nvPr>
        </p:nvSpPr>
        <p:spPr>
          <a:xfrm>
            <a:off x="838200" y="2783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ahoma"/>
              <a:buNone/>
            </a:pPr>
            <a:r>
              <a:rPr lang="cs-CZ" sz="4800" kern="1200" dirty="0">
                <a:solidFill>
                  <a:srgbClr val="2F5496"/>
                </a:solidFill>
                <a:latin typeface="Roboto" charset="0"/>
                <a:ea typeface="+mj-ea"/>
                <a:cs typeface="Arial" panose="020B0604020202020204" pitchFamily="34" charset="0"/>
                <a:sym typeface="Tahoma"/>
              </a:rPr>
              <a:t>Principy </a:t>
            </a:r>
            <a:r>
              <a:rPr lang="cs-CZ" sz="4800" kern="1200" dirty="0" err="1">
                <a:solidFill>
                  <a:srgbClr val="2F5496"/>
                </a:solidFill>
                <a:latin typeface="Roboto" charset="0"/>
                <a:ea typeface="+mj-ea"/>
                <a:cs typeface="Arial" panose="020B0604020202020204" pitchFamily="34" charset="0"/>
                <a:sym typeface="Tahoma"/>
              </a:rPr>
              <a:t>Housing</a:t>
            </a:r>
            <a:r>
              <a:rPr lang="cs-CZ" sz="4800" kern="1200" dirty="0">
                <a:solidFill>
                  <a:srgbClr val="2F5496"/>
                </a:solidFill>
                <a:latin typeface="Roboto" charset="0"/>
                <a:ea typeface="+mj-ea"/>
                <a:cs typeface="Arial" panose="020B0604020202020204" pitchFamily="34" charset="0"/>
                <a:sym typeface="Tahoma"/>
              </a:rPr>
              <a:t> </a:t>
            </a:r>
            <a:r>
              <a:rPr lang="cs-CZ" sz="4800" kern="1200" dirty="0" err="1">
                <a:solidFill>
                  <a:srgbClr val="2F5496"/>
                </a:solidFill>
                <a:latin typeface="Roboto" charset="0"/>
                <a:ea typeface="+mj-ea"/>
                <a:cs typeface="Arial" panose="020B0604020202020204" pitchFamily="34" charset="0"/>
                <a:sym typeface="Tahoma"/>
              </a:rPr>
              <a:t>First</a:t>
            </a:r>
            <a:endParaRPr sz="4800" kern="1200" dirty="0">
              <a:solidFill>
                <a:srgbClr val="2F5496"/>
              </a:solidFill>
              <a:latin typeface="Roboto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1"/>
          </p:nvPr>
        </p:nvSpPr>
        <p:spPr>
          <a:xfrm>
            <a:off x="838200" y="1611984"/>
            <a:ext cx="10515600" cy="504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Bydlení jako základní lidské právo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Úcta, vřelost a soucit se všemi klienty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Závazek pracovat s klienty tak dlouho, jak potřebují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Rozptýlené bydlení, nezávislé byty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Oddělení bydlení od služeb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Klientova svobodná volba a jeho sebeurčení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Zaměření na zotavení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 err="1"/>
              <a:t>Harm</a:t>
            </a:r>
            <a:r>
              <a:rPr lang="cs-CZ" dirty="0"/>
              <a:t> </a:t>
            </a:r>
            <a:r>
              <a:rPr lang="cs-CZ" dirty="0" err="1"/>
              <a:t>reduction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cs-CZ"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200" i="1" dirty="0"/>
              <a:t>Sam </a:t>
            </a:r>
            <a:r>
              <a:rPr lang="cs-CZ" sz="2200" i="1" dirty="0" err="1"/>
              <a:t>Tsemberis</a:t>
            </a:r>
            <a:r>
              <a:rPr lang="cs-CZ" sz="2200" i="1" dirty="0"/>
              <a:t>: </a:t>
            </a:r>
            <a:r>
              <a:rPr lang="cs-CZ" sz="2200" i="1" dirty="0" err="1"/>
              <a:t>Housing</a:t>
            </a:r>
            <a:r>
              <a:rPr lang="cs-CZ" sz="2200" i="1" dirty="0"/>
              <a:t> </a:t>
            </a:r>
            <a:r>
              <a:rPr lang="cs-CZ" sz="2200" i="1" dirty="0" err="1"/>
              <a:t>First</a:t>
            </a:r>
            <a:r>
              <a:rPr lang="cs-CZ" sz="2200" i="1" dirty="0"/>
              <a:t> Model </a:t>
            </a:r>
            <a:r>
              <a:rPr lang="cs-CZ" sz="2200" i="1" dirty="0" err="1"/>
              <a:t>Pathways</a:t>
            </a:r>
            <a:r>
              <a:rPr lang="cs-CZ" sz="2200" i="1" dirty="0"/>
              <a:t> ukončení bezdomovectví u osob trpících duševními poruchami a poruchami plynoucími z užívání psychoaktivních látek (Platforma pro sociální bydlení, Praha 2020)</a:t>
            </a:r>
            <a:endParaRPr sz="2200" dirty="0"/>
          </a:p>
        </p:txBody>
      </p:sp>
      <p:pic>
        <p:nvPicPr>
          <p:cNvPr id="203" name="Google Shape;203;p4"/>
          <p:cNvPicPr preferRelativeResize="0"/>
          <p:nvPr/>
        </p:nvPicPr>
        <p:blipFill rotWithShape="1">
          <a:blip r:embed="rId3">
            <a:alphaModFix/>
          </a:blip>
          <a:srcRect l="6895" t="-28151" r="4272" b="-3225"/>
          <a:stretch/>
        </p:blipFill>
        <p:spPr>
          <a:xfrm>
            <a:off x="-9236" y="-22802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>
          <a:extLst>
            <a:ext uri="{FF2B5EF4-FFF2-40B4-BE49-F238E27FC236}">
              <a16:creationId xmlns:a16="http://schemas.microsoft.com/office/drawing/2014/main" id="{7DC24710-DDB8-09C2-C291-FD5D88EF6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">
            <a:extLst>
              <a:ext uri="{FF2B5EF4-FFF2-40B4-BE49-F238E27FC236}">
                <a16:creationId xmlns:a16="http://schemas.microsoft.com/office/drawing/2014/main" id="{6028F284-17A0-C9F0-096C-176E3F7C39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>
            <a:extLst>
              <a:ext uri="{FF2B5EF4-FFF2-40B4-BE49-F238E27FC236}">
                <a16:creationId xmlns:a16="http://schemas.microsoft.com/office/drawing/2014/main" id="{235F3B00-D289-F93A-89BF-03B42FC49D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854" y="2686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ahoma"/>
              <a:buNone/>
            </a:pPr>
            <a:r>
              <a:rPr lang="cs-CZ" sz="48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Proces spolupráce v jazyce zotavení </a:t>
            </a:r>
            <a:endParaRPr sz="48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p4">
            <a:extLst>
              <a:ext uri="{FF2B5EF4-FFF2-40B4-BE49-F238E27FC236}">
                <a16:creationId xmlns:a16="http://schemas.microsoft.com/office/drawing/2014/main" id="{BD13788B-D7C5-05AD-2F95-CF7D3B54BE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22802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9C3EBF-CBE8-C7DB-4D4A-EA1FEDE61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364" y="1441827"/>
            <a:ext cx="11613150" cy="5416173"/>
          </a:xfrm>
        </p:spPr>
        <p:txBody>
          <a:bodyPr>
            <a:normAutofit fontScale="92500"/>
          </a:bodyPr>
          <a:lstStyle/>
          <a:p>
            <a:r>
              <a:rPr lang="cs-CZ" sz="2500" b="1" dirty="0"/>
              <a:t> </a:t>
            </a:r>
            <a:r>
              <a:rPr lang="cs-CZ" sz="2500" b="1" dirty="0" err="1"/>
              <a:t>Welcoming</a:t>
            </a:r>
            <a:r>
              <a:rPr lang="cs-CZ" sz="2500" dirty="0"/>
              <a:t> – jednání se zájemcem </a:t>
            </a:r>
          </a:p>
          <a:p>
            <a:r>
              <a:rPr lang="cs-CZ" sz="2500" b="1" dirty="0"/>
              <a:t>„Propojení“ a vyjednání partnerství </a:t>
            </a:r>
            <a:r>
              <a:rPr lang="cs-CZ" sz="2500" dirty="0"/>
              <a:t>– čekatel (zaměření na přání, dohodu o spolupráci ) </a:t>
            </a:r>
          </a:p>
          <a:p>
            <a:r>
              <a:rPr lang="cs-CZ" sz="2500" dirty="0"/>
              <a:t> </a:t>
            </a:r>
            <a:r>
              <a:rPr lang="cs-CZ" sz="2500" b="1" dirty="0"/>
              <a:t>Zabydlení – </a:t>
            </a:r>
            <a:r>
              <a:rPr lang="cs-CZ" sz="2500" dirty="0"/>
              <a:t>praktická pomoc v zajištění bytu, vybavení, služeb …</a:t>
            </a:r>
          </a:p>
          <a:p>
            <a:r>
              <a:rPr lang="cs-CZ" sz="2500" dirty="0"/>
              <a:t> „</a:t>
            </a:r>
            <a:r>
              <a:rPr lang="cs-CZ" sz="2500" b="1" dirty="0"/>
              <a:t>Zakořenění“</a:t>
            </a:r>
            <a:r>
              <a:rPr lang="cs-CZ" sz="2500" dirty="0"/>
              <a:t> – vytváření domova a jeho udržení</a:t>
            </a:r>
          </a:p>
          <a:p>
            <a:pPr marL="114300" indent="0">
              <a:buNone/>
            </a:pPr>
            <a:r>
              <a:rPr lang="cs-CZ" sz="2500" dirty="0"/>
              <a:t>     budování místa bezpečí, stability, místa kde se vyznám a kam patřím, které je   </a:t>
            </a:r>
          </a:p>
          <a:p>
            <a:pPr marL="114300" indent="0">
              <a:buNone/>
            </a:pPr>
            <a:r>
              <a:rPr lang="cs-CZ" sz="2500" dirty="0"/>
              <a:t>     zdrojem energie (odpočinku), a mohu s ním mít spojené nějaké pozitivní očekávání </a:t>
            </a:r>
          </a:p>
          <a:p>
            <a:pPr marL="114300" indent="0">
              <a:buNone/>
            </a:pPr>
            <a:r>
              <a:rPr lang="cs-CZ" sz="2500" dirty="0"/>
              <a:t>     do budoucna. Budování místa, s kterým budu mít spojené hezké vzpomínky. </a:t>
            </a:r>
          </a:p>
          <a:p>
            <a:r>
              <a:rPr lang="cs-CZ" sz="2500" b="1" dirty="0"/>
              <a:t>„Porozumění“ „Potvrzení“ </a:t>
            </a:r>
            <a:r>
              <a:rPr lang="cs-CZ" sz="2500" dirty="0"/>
              <a:t>(bezpečí a jistota)  </a:t>
            </a:r>
            <a:r>
              <a:rPr lang="cs-CZ" sz="2500" b="1" dirty="0"/>
              <a:t>a „Posilování“ </a:t>
            </a:r>
            <a:r>
              <a:rPr lang="cs-CZ" sz="2500" dirty="0"/>
              <a:t>(</a:t>
            </a:r>
            <a:r>
              <a:rPr lang="cs-CZ" sz="2500" dirty="0" err="1"/>
              <a:t>empowerment</a:t>
            </a:r>
            <a:r>
              <a:rPr lang="cs-CZ" sz="2500" dirty="0"/>
              <a:t>, kompetence, znalost svých silných stránek)</a:t>
            </a:r>
            <a:r>
              <a:rPr lang="cs-CZ" sz="2500" b="1" dirty="0"/>
              <a:t> a budování zdravé identity </a:t>
            </a:r>
          </a:p>
          <a:p>
            <a:pPr marL="114300" indent="0">
              <a:buNone/>
            </a:pPr>
            <a:endParaRPr lang="cs-CZ" sz="2500" b="1" dirty="0"/>
          </a:p>
          <a:p>
            <a:pPr marL="114300" indent="0">
              <a:buNone/>
            </a:pPr>
            <a:r>
              <a:rPr lang="cs-CZ" sz="2500" b="1" dirty="0"/>
              <a:t>Reflexe procesu a zotavení/ </a:t>
            </a:r>
            <a:r>
              <a:rPr lang="cs-CZ" sz="2500" dirty="0"/>
              <a:t>víme proč děláme co děláme a zda je to adekvátní k tomu, co potřebuje klient a kde se nachází na cestě zotavení? (</a:t>
            </a:r>
            <a:r>
              <a:rPr lang="cs-CZ" sz="2500" b="1" dirty="0"/>
              <a:t>4 klíčové činnosti pracovníka v </a:t>
            </a:r>
            <a:r>
              <a:rPr lang="cs-CZ" sz="2500" b="1" dirty="0" err="1"/>
              <a:t>CARe</a:t>
            </a:r>
            <a:r>
              <a:rPr lang="cs-CZ" sz="2500" b="1" dirty="0"/>
              <a:t>)</a:t>
            </a:r>
          </a:p>
          <a:p>
            <a:pPr marL="114300" indent="0">
              <a:buNone/>
            </a:pPr>
            <a:endParaRPr lang="cs-CZ" sz="2500" dirty="0"/>
          </a:p>
          <a:p>
            <a:pPr marL="114300" indent="0">
              <a:buNone/>
            </a:pPr>
            <a:endParaRPr lang="cs-CZ" sz="2500" dirty="0"/>
          </a:p>
          <a:p>
            <a:pPr marL="114300" indent="0">
              <a:buNone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9265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92634627-9247-A1D6-2312-390258344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">
            <a:extLst>
              <a:ext uri="{FF2B5EF4-FFF2-40B4-BE49-F238E27FC236}">
                <a16:creationId xmlns:a16="http://schemas.microsoft.com/office/drawing/2014/main" id="{BF39F392-5729-4BC7-6428-050ABDFC34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95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">
            <a:extLst>
              <a:ext uri="{FF2B5EF4-FFF2-40B4-BE49-F238E27FC236}">
                <a16:creationId xmlns:a16="http://schemas.microsoft.com/office/drawing/2014/main" id="{01F9FF3A-3288-44E8-11F2-605AE1A65D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7897" y="446201"/>
            <a:ext cx="518473" cy="8979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">
            <a:extLst>
              <a:ext uri="{FF2B5EF4-FFF2-40B4-BE49-F238E27FC236}">
                <a16:creationId xmlns:a16="http://schemas.microsoft.com/office/drawing/2014/main" id="{6BD9C5BB-1693-AEB9-8E1E-C6CD24CAE6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0893" y="1569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ahoma"/>
              <a:buNone/>
            </a:pPr>
            <a:r>
              <a:rPr lang="cs-CZ" sz="4800" kern="1200" dirty="0">
                <a:solidFill>
                  <a:srgbClr val="2F5496"/>
                </a:solidFill>
                <a:latin typeface="Roboto" charset="0"/>
                <a:ea typeface="+mj-ea"/>
                <a:cs typeface="Arial" panose="020B0604020202020204" pitchFamily="34" charset="0"/>
              </a:rPr>
              <a:t>Praxe na základě hodnot zotavení</a:t>
            </a:r>
            <a:endParaRPr sz="4800" kern="1200" dirty="0">
              <a:solidFill>
                <a:srgbClr val="2F5496"/>
              </a:solidFill>
              <a:latin typeface="Roboto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2" name="Google Shape;202;p4">
            <a:extLst>
              <a:ext uri="{FF2B5EF4-FFF2-40B4-BE49-F238E27FC236}">
                <a16:creationId xmlns:a16="http://schemas.microsoft.com/office/drawing/2014/main" id="{DB3E57D3-8B3E-D57F-E356-C5AF38289C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096" y="1205479"/>
            <a:ext cx="11155477" cy="5342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400" b="1" dirty="0">
                <a:latin typeface="Aptos" panose="020B0004020202020204" pitchFamily="34" charset="0"/>
              </a:rPr>
              <a:t>Propojení a pocit sounáležitosti: </a:t>
            </a:r>
            <a:r>
              <a:rPr lang="cs-CZ" sz="2400" dirty="0">
                <a:latin typeface="Aptos" panose="020B0004020202020204" pitchFamily="34" charset="0"/>
              </a:rPr>
              <a:t>Vztahy, blízkost a bezpodmínečné přijetí jako podmínka zotavení. </a:t>
            </a:r>
            <a:r>
              <a:rPr lang="cs-CZ" sz="2400" i="1" dirty="0">
                <a:latin typeface="Aptos" panose="020B0004020202020204" pitchFamily="34" charset="0"/>
              </a:rPr>
              <a:t>„Nejsi sám a záleží na tobě“.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400" b="1" dirty="0">
                <a:latin typeface="Aptos" panose="020B0004020202020204" pitchFamily="34" charset="0"/>
              </a:rPr>
              <a:t>Kontrola v rukou člověka, kterému pomáháme</a:t>
            </a:r>
            <a:r>
              <a:rPr lang="cs-CZ" sz="2400" dirty="0">
                <a:latin typeface="Aptos" panose="020B0004020202020204" pitchFamily="34" charset="0"/>
              </a:rPr>
              <a:t>. Možnosti volby.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400" b="1" dirty="0">
                <a:latin typeface="Aptos" panose="020B0004020202020204" pitchFamily="34" charset="0"/>
              </a:rPr>
              <a:t>Flexibilita a podpora individuálně šitá na míru</a:t>
            </a:r>
            <a:r>
              <a:rPr lang="cs-CZ" sz="2400" dirty="0">
                <a:latin typeface="Aptos" panose="020B0004020202020204" pitchFamily="34" charset="0"/>
              </a:rPr>
              <a:t>. </a:t>
            </a:r>
            <a:r>
              <a:rPr lang="cs-CZ" sz="2400" i="1" dirty="0">
                <a:latin typeface="Aptos" panose="020B0004020202020204" pitchFamily="34" charset="0"/>
              </a:rPr>
              <a:t>„Věci mohou být také jinak“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400" b="1" dirty="0">
                <a:latin typeface="Aptos" panose="020B0004020202020204" pitchFamily="34" charset="0"/>
              </a:rPr>
              <a:t>Citlivá práce s časem</a:t>
            </a:r>
            <a:r>
              <a:rPr lang="cs-CZ" sz="2400" dirty="0">
                <a:latin typeface="Aptos" panose="020B0004020202020204" pitchFamily="34" charset="0"/>
              </a:rPr>
              <a:t> a ve fázích</a:t>
            </a:r>
            <a:r>
              <a:rPr lang="cs-CZ" sz="2400" b="1" dirty="0">
                <a:latin typeface="Aptos" panose="020B0004020202020204" pitchFamily="34" charset="0"/>
              </a:rPr>
              <a:t>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400" b="1" dirty="0">
                <a:latin typeface="Aptos" panose="020B0004020202020204" pitchFamily="34" charset="0"/>
              </a:rPr>
              <a:t>Zdrženlivost v soudech a odhadech </a:t>
            </a:r>
            <a:r>
              <a:rPr lang="cs-CZ" sz="2400" dirty="0">
                <a:latin typeface="Aptos" panose="020B0004020202020204" pitchFamily="34" charset="0"/>
              </a:rPr>
              <a:t>jak věci jsou a jak dopadnou. </a:t>
            </a:r>
            <a:r>
              <a:rPr lang="cs-CZ" sz="2400" b="1" dirty="0">
                <a:latin typeface="Aptos" panose="020B0004020202020204" pitchFamily="34" charset="0"/>
              </a:rPr>
              <a:t>Zotavení</a:t>
            </a:r>
            <a:r>
              <a:rPr lang="cs-CZ" sz="2400" dirty="0">
                <a:latin typeface="Aptos" panose="020B0004020202020204" pitchFamily="34" charset="0"/>
              </a:rPr>
              <a:t> je možné a očekáváme ho i tam, kde se zdá situace beznadějná.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400" b="1" dirty="0">
                <a:latin typeface="Aptos" panose="020B0004020202020204" pitchFamily="34" charset="0"/>
              </a:rPr>
              <a:t>Podpora orientovaná na pozitivní budoucnost</a:t>
            </a:r>
            <a:r>
              <a:rPr lang="cs-CZ" sz="2400" dirty="0">
                <a:latin typeface="Aptos" panose="020B0004020202020204" pitchFamily="34" charset="0"/>
              </a:rPr>
              <a:t>, zdroje a možnosti, spíše než na omezení a rizika.</a:t>
            </a:r>
          </a:p>
          <a:p>
            <a:pPr marL="0" indent="0">
              <a:buSzPct val="100000"/>
              <a:buNone/>
            </a:pPr>
            <a:r>
              <a:rPr lang="cs-CZ" sz="2400" b="1" dirty="0">
                <a:latin typeface="Aptos" panose="020B0004020202020204" pitchFamily="34" charset="0"/>
              </a:rPr>
              <a:t>Přítomnost, spolehlivost a dostupnost </a:t>
            </a:r>
            <a:r>
              <a:rPr lang="cs-CZ" sz="2400" dirty="0">
                <a:latin typeface="Aptos" panose="020B0004020202020204" pitchFamily="34" charset="0"/>
              </a:rPr>
              <a:t>jako </a:t>
            </a:r>
            <a:r>
              <a:rPr lang="cs-CZ" sz="2400" b="1" dirty="0">
                <a:latin typeface="Aptos" panose="020B0004020202020204" pitchFamily="34" charset="0"/>
              </a:rPr>
              <a:t>zdroje bezpečí. </a:t>
            </a:r>
          </a:p>
          <a:p>
            <a:pPr marL="0" indent="0">
              <a:buSzPct val="100000"/>
              <a:buNone/>
            </a:pPr>
            <a:r>
              <a:rPr lang="cs-CZ" sz="2400" dirty="0">
                <a:latin typeface="Aptos" panose="020B0004020202020204" pitchFamily="34" charset="0"/>
              </a:rPr>
              <a:t>Podpora v kompetencích zvládat </a:t>
            </a:r>
            <a:r>
              <a:rPr lang="cs-CZ" sz="2400" b="1" dirty="0">
                <a:latin typeface="Aptos" panose="020B0004020202020204" pitchFamily="34" charset="0"/>
              </a:rPr>
              <a:t>stres a emoce. </a:t>
            </a:r>
            <a:endParaRPr lang="cs-CZ" sz="240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400" b="1" dirty="0">
                <a:latin typeface="Aptos" panose="020B0004020202020204" pitchFamily="34" charset="0"/>
              </a:rPr>
              <a:t>Vytváření šancí být pro druhé</a:t>
            </a:r>
            <a:r>
              <a:rPr lang="cs-CZ" sz="2400" dirty="0">
                <a:latin typeface="Aptos" panose="020B0004020202020204" pitchFamily="34" charset="0"/>
              </a:rPr>
              <a:t>. Pomáhat, být užitečný a dát své zkušenosti smysl.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cs-CZ" sz="240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>
              <a:latin typeface="Aptos" panose="020B0004020202020204" pitchFamily="34" charset="0"/>
            </a:endParaRPr>
          </a:p>
        </p:txBody>
      </p:sp>
      <p:pic>
        <p:nvPicPr>
          <p:cNvPr id="203" name="Google Shape;203;p4">
            <a:extLst>
              <a:ext uri="{FF2B5EF4-FFF2-40B4-BE49-F238E27FC236}">
                <a16:creationId xmlns:a16="http://schemas.microsoft.com/office/drawing/2014/main" id="{8A4BD7C6-87BD-A7CE-EA6A-F3EC85B89A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95" t="-28151" r="4272" b="-3225"/>
          <a:stretch/>
        </p:blipFill>
        <p:spPr>
          <a:xfrm>
            <a:off x="-9236" y="-22802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488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>
            <a:spLocks noGrp="1"/>
          </p:cNvSpPr>
          <p:nvPr>
            <p:ph type="title"/>
          </p:nvPr>
        </p:nvSpPr>
        <p:spPr>
          <a:xfrm>
            <a:off x="529540" y="1129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lang="cs-CZ" sz="4800" b="1" dirty="0">
                <a:solidFill>
                  <a:srgbClr val="2F5496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Východiska a rámec pro praxi</a:t>
            </a:r>
            <a:endParaRPr sz="4800" b="1" dirty="0">
              <a:solidFill>
                <a:srgbClr val="2F5496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44"/>
          <p:cNvSpPr txBox="1"/>
          <p:nvPr/>
        </p:nvSpPr>
        <p:spPr>
          <a:xfrm>
            <a:off x="569570" y="1556826"/>
            <a:ext cx="11052860" cy="479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none" strike="noStrike" cap="none" dirty="0" err="1">
                <a:solidFill>
                  <a:srgbClr val="7030A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Multidisciplinarita</a:t>
            </a:r>
            <a:r>
              <a:rPr lang="cs-CZ" sz="2400" b="1" i="0" u="none" strike="noStrike" cap="none" dirty="0">
                <a:solidFill>
                  <a:srgbClr val="7030A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:</a:t>
            </a:r>
            <a:r>
              <a:rPr lang="cs-CZ" sz="2400" b="0" i="0" u="none" strike="noStrike" cap="none" dirty="0">
                <a:solidFill>
                  <a:srgbClr val="7030A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Zkušenosti týmu. Psychiatrická rehabilitace,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adiktologie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-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harm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reduction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a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streetwork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, sociální práce s rodinami ohroženými chudobou, krizová intervence, role zdravotní sestry a peera.</a:t>
            </a:r>
            <a:endParaRPr sz="1200" dirty="0">
              <a:latin typeface="Aptos" panose="020B00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Aptos" panose="020B00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none" strike="noStrike" cap="none" dirty="0" err="1">
                <a:solidFill>
                  <a:srgbClr val="7030A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Networking</a:t>
            </a:r>
            <a:r>
              <a:rPr lang="cs-CZ" sz="2400" b="1" i="0" u="none" strike="noStrike" cap="none" dirty="0">
                <a:solidFill>
                  <a:srgbClr val="7030A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/ Síťování multidisciplinární podpory</a:t>
            </a:r>
            <a:r>
              <a:rPr lang="cs-CZ" sz="2400" b="0" i="0" u="none" strike="noStrike" cap="none" dirty="0">
                <a:solidFill>
                  <a:srgbClr val="7030A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spolupráce s CDZ Plzeň a dalšími službami.</a:t>
            </a:r>
            <a:endParaRPr sz="1200" dirty="0">
              <a:latin typeface="Aptos" panose="020B00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none" strike="noStrike" cap="none" dirty="0">
                <a:solidFill>
                  <a:srgbClr val="7030A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Týmový case management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: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s klientem pracuje celý tým, klíčový pracovník jako koordinátor</a:t>
            </a:r>
            <a:endParaRPr sz="24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none" strike="noStrike" cap="none" dirty="0">
                <a:solidFill>
                  <a:srgbClr val="7030A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Pružná pracovní doba, dostupnost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: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pohotovosti na telefonu (8 – 20h / 7dní v týdnu) </a:t>
            </a:r>
            <a:endParaRPr sz="1200" dirty="0">
              <a:latin typeface="Aptos" panose="020B00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none" strike="noStrike" cap="none" dirty="0">
                <a:solidFill>
                  <a:srgbClr val="7030A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Flexibilita</a:t>
            </a:r>
            <a:r>
              <a:rPr lang="cs-CZ" sz="2400" b="0" i="0" u="none" strike="noStrike" cap="none" dirty="0">
                <a:solidFill>
                  <a:srgbClr val="7030A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: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řešíme vše co je potřeba, zastupitelnost </a:t>
            </a:r>
            <a:endParaRPr sz="1200" dirty="0">
              <a:latin typeface="Aptos" panose="020B00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i="0" u="none" strike="noStrike" cap="none" dirty="0">
                <a:solidFill>
                  <a:srgbClr val="7030A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Pilíře: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zotavení, Model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CARe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Strenght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Based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Approach</a:t>
            </a:r>
            <a:r>
              <a:rPr lang="cs-CZ" sz="2400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Pathways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Housing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First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44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0" y="-81007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641538" y="1826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lang="cs-CZ" sz="48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Tým </a:t>
            </a:r>
            <a:endParaRPr sz="48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8"/>
          <p:cNvSpPr txBox="1">
            <a:spLocks noGrp="1"/>
          </p:cNvSpPr>
          <p:nvPr>
            <p:ph type="body" idx="1"/>
          </p:nvPr>
        </p:nvSpPr>
        <p:spPr>
          <a:xfrm>
            <a:off x="706279" y="3429000"/>
            <a:ext cx="10779441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cs-CZ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Tým pro zajištění a správu bydlení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600" b="1" dirty="0">
              <a:solidFill>
                <a:srgbClr val="7030A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sz="2200" dirty="0">
                <a:latin typeface="Roboto"/>
                <a:ea typeface="Roboto"/>
                <a:cs typeface="Roboto"/>
                <a:sym typeface="Roboto"/>
              </a:rPr>
              <a:t>bytový specialista (0,4 úvazku), správce fondu a plateb   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sz="2200" dirty="0">
                <a:latin typeface="Roboto"/>
                <a:ea typeface="Roboto"/>
                <a:cs typeface="Roboto"/>
                <a:sym typeface="Roboto"/>
              </a:rPr>
              <a:t>technik – údržba, opravy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cs-CZ" sz="2200" dirty="0">
                <a:latin typeface="Roboto"/>
                <a:ea typeface="Roboto"/>
                <a:cs typeface="Roboto"/>
                <a:sym typeface="Roboto"/>
              </a:rPr>
              <a:t>vedoucí týmu a koordinátor projektu (0,5 úvazku)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cs-CZ" sz="18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706279" y="1508164"/>
            <a:ext cx="10844183" cy="16773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Tým pro poskytování podpory (7 lidí):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cs-CZ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cs-CZ" sz="2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 klíčový pracovník </a:t>
            </a:r>
            <a:r>
              <a:rPr lang="cs-CZ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(SP/</a:t>
            </a:r>
            <a:r>
              <a:rPr lang="cs-CZ" sz="2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PSS - </a:t>
            </a:r>
            <a:r>
              <a:rPr lang="cs-CZ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cs-CZ" sz="2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,7 úvazku)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všeobecná zdravotní sestra (0,6 úvazku) </a:t>
            </a:r>
            <a:endParaRPr sz="22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peer konzultant (0,7 úvazku) </a:t>
            </a:r>
            <a:r>
              <a:rPr lang="cs-CZ" sz="22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id="245" name="Google Shape;245;p8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19214" y="-91805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3;p8">
            <a:extLst>
              <a:ext uri="{FF2B5EF4-FFF2-40B4-BE49-F238E27FC236}">
                <a16:creationId xmlns:a16="http://schemas.microsoft.com/office/drawing/2014/main" id="{9B183133-A315-647C-B1E7-46FDAC82D42C}"/>
              </a:ext>
            </a:extLst>
          </p:cNvPr>
          <p:cNvSpPr txBox="1">
            <a:spLocks/>
          </p:cNvSpPr>
          <p:nvPr/>
        </p:nvSpPr>
        <p:spPr>
          <a:xfrm>
            <a:off x="730111" y="5247822"/>
            <a:ext cx="10779441" cy="12002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600"/>
              <a:buFont typeface="Arial"/>
              <a:buNone/>
              <a:defRPr/>
            </a:pPr>
            <a:r>
              <a:rPr lang="cs-CZ" b="1" dirty="0">
                <a:solidFill>
                  <a:srgbClr val="7030A0"/>
                </a:solidFill>
                <a:latin typeface="Roboto"/>
                <a:ea typeface="Roboto"/>
                <a:cs typeface="Roboto"/>
                <a:sym typeface="Roboto"/>
              </a:rPr>
              <a:t>Další role: </a:t>
            </a:r>
            <a:endParaRPr lang="cs-CZ" dirty="0">
              <a:solidFill>
                <a:srgbClr val="000000"/>
              </a:solidFill>
            </a:endParaRPr>
          </a:p>
          <a:p>
            <a:pPr marL="342900">
              <a:lnSpc>
                <a:spcPct val="100000"/>
              </a:lnSpc>
              <a:spcBef>
                <a:spcPts val="0"/>
              </a:spcBef>
              <a:buSzPts val="2600"/>
            </a:pPr>
            <a:r>
              <a:rPr lang="cs-CZ" sz="2200" dirty="0">
                <a:latin typeface="Roboto"/>
                <a:ea typeface="Roboto"/>
                <a:cs typeface="Roboto"/>
                <a:sym typeface="Roboto"/>
              </a:rPr>
              <a:t>Vedoucí týmu (0,5)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2600"/>
            </a:pPr>
            <a:r>
              <a:rPr lang="cs-CZ" sz="2200" dirty="0">
                <a:latin typeface="Roboto"/>
                <a:ea typeface="Roboto"/>
                <a:cs typeface="Roboto"/>
                <a:sym typeface="Roboto"/>
              </a:rPr>
              <a:t>psychiatr / psychoterapeut  (externě, podpora klientům a týmu)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14A1E7B3-4B7C-10F4-9443-EEC261908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>
            <a:extLst>
              <a:ext uri="{FF2B5EF4-FFF2-40B4-BE49-F238E27FC236}">
                <a16:creationId xmlns:a16="http://schemas.microsoft.com/office/drawing/2014/main" id="{CE26A1BF-68C6-B844-EB2F-AACD4127DE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588" y="1021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lang="cs-CZ" sz="4800" dirty="0">
                <a:solidFill>
                  <a:srgbClr val="2F5496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Fungování a organizace týmu</a:t>
            </a:r>
            <a:endParaRPr sz="4800" dirty="0">
              <a:solidFill>
                <a:srgbClr val="2F5496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8">
            <a:extLst>
              <a:ext uri="{FF2B5EF4-FFF2-40B4-BE49-F238E27FC236}">
                <a16:creationId xmlns:a16="http://schemas.microsoft.com/office/drawing/2014/main" id="{28917286-FEBD-A5EF-D588-312921265775}"/>
              </a:ext>
            </a:extLst>
          </p:cNvPr>
          <p:cNvSpPr/>
          <p:nvPr/>
        </p:nvSpPr>
        <p:spPr>
          <a:xfrm>
            <a:off x="537745" y="1339015"/>
            <a:ext cx="11302487" cy="54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chemeClr val="accent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Komunikace a koordinace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b="1" dirty="0">
              <a:solidFill>
                <a:schemeClr val="accent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Každý den 30 – 60 min FACT porada </a:t>
            </a:r>
            <a:r>
              <a:rPr lang="cs-CZ" sz="2200" i="1" u="none" strike="noStrike" cap="none" dirty="0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(pro lidi v intenzivní podpoře a ohrožené ztrátou bydlení)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Pondělí – plánovací porada (9.30 – 13.00) / Čtvrtek – porada metodická / případová (9.30 – 12.00)</a:t>
            </a:r>
            <a:endParaRPr lang="cs-CZ" sz="2200" i="0" u="none" strike="noStrike" cap="none" dirty="0">
              <a:solidFill>
                <a:schemeClr val="tx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1x měsíčně supervize a případové porady dle potřeby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Týmový chat / sdílený kalendář, evidenční systém </a:t>
            </a:r>
            <a:r>
              <a:rPr lang="cs-CZ" sz="2200" i="0" u="none" strike="noStrike" cap="none" dirty="0" err="1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Equip</a:t>
            </a:r>
            <a:r>
              <a:rPr lang="cs-CZ" sz="2200" i="0" u="none" strike="noStrike" cap="none" dirty="0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, společný disk, nástěnka </a:t>
            </a:r>
            <a:r>
              <a:rPr lang="cs-CZ" sz="2200" i="0" u="none" strike="noStrike" cap="none" dirty="0" err="1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Trello</a:t>
            </a:r>
            <a:endParaRPr lang="cs-CZ" sz="2200" dirty="0">
              <a:solidFill>
                <a:schemeClr val="tx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Vzájemná podpora a sdílená odpovědnost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Systém služeb a </a:t>
            </a:r>
            <a:r>
              <a:rPr lang="cs-CZ" sz="2200" dirty="0" err="1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příslužeb</a:t>
            </a:r>
            <a:r>
              <a:rPr lang="cs-CZ" sz="2200" dirty="0">
                <a:solidFill>
                  <a:schemeClr val="tx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na telefonu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>
              <a:solidFill>
                <a:schemeClr val="tx1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latin typeface="Aptos" panose="020B0004020202020204" pitchFamily="34" charset="0"/>
              </a:rPr>
              <a:t> </a:t>
            </a:r>
            <a:endParaRPr sz="1600" dirty="0">
              <a:latin typeface="Aptos" panose="020B0004020202020204" pitchFamily="34" charset="0"/>
            </a:endParaRPr>
          </a:p>
        </p:txBody>
      </p:sp>
      <p:pic>
        <p:nvPicPr>
          <p:cNvPr id="245" name="Google Shape;245;p8">
            <a:extLst>
              <a:ext uri="{FF2B5EF4-FFF2-40B4-BE49-F238E27FC236}">
                <a16:creationId xmlns:a16="http://schemas.microsoft.com/office/drawing/2014/main" id="{1F4AD8BF-8B8C-AA62-FFCA-82B1BC3533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19214" y="-91805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12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25" y="0"/>
            <a:ext cx="7418475" cy="553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"/>
          <p:cNvPicPr preferRelativeResize="0"/>
          <p:nvPr/>
        </p:nvPicPr>
        <p:blipFill rotWithShape="1">
          <a:blip r:embed="rId4">
            <a:alphaModFix/>
          </a:blip>
          <a:srcRect l="-1368" b="-4491"/>
          <a:stretch/>
        </p:blipFill>
        <p:spPr>
          <a:xfrm>
            <a:off x="6730738" y="2300140"/>
            <a:ext cx="5231876" cy="455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150" y="443963"/>
            <a:ext cx="4693225" cy="625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7300" y="448563"/>
            <a:ext cx="4686301" cy="624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9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9"/>
          <p:cNvSpPr txBox="1">
            <a:spLocks noGrp="1"/>
          </p:cNvSpPr>
          <p:nvPr>
            <p:ph type="title"/>
          </p:nvPr>
        </p:nvSpPr>
        <p:spPr>
          <a:xfrm>
            <a:off x="326351" y="137908"/>
            <a:ext cx="1070926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lang="cs-CZ" sz="48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Dobrá praxe a zkušenosti</a:t>
            </a:r>
            <a:endParaRPr sz="48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9"/>
          <p:cNvSpPr txBox="1">
            <a:spLocks noGrp="1"/>
          </p:cNvSpPr>
          <p:nvPr>
            <p:ph type="body" idx="1"/>
          </p:nvPr>
        </p:nvSpPr>
        <p:spPr>
          <a:xfrm>
            <a:off x="326351" y="1149724"/>
            <a:ext cx="11692061" cy="548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1900" dirty="0">
                <a:latin typeface="Aptos" panose="020B0004020202020204" pitchFamily="34" charset="0"/>
              </a:rPr>
              <a:t>Lidé si bydlení udržet chtějí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1900" dirty="0">
                <a:latin typeface="Aptos" panose="020B0004020202020204" pitchFamily="34" charset="0"/>
              </a:rPr>
              <a:t>Zabydlení bývá jen začátek, řada témat se objevuje až po adaptaci v novou  životní situaci. Změna je stres. </a:t>
            </a:r>
            <a:r>
              <a:rPr lang="cs-CZ" sz="1900" u="sng" dirty="0">
                <a:latin typeface="Aptos" panose="020B0004020202020204" pitchFamily="34" charset="0"/>
              </a:rPr>
              <a:t>Krize, relaps, nebo přechodné zhoršení po zabydlení – většinou neznamená, že se neděje zotavení.</a:t>
            </a:r>
            <a:endParaRPr sz="1900" u="sng" dirty="0">
              <a:latin typeface="Aptos" panose="020B00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1900" dirty="0">
                <a:latin typeface="Aptos" panose="020B0004020202020204" pitchFamily="34" charset="0"/>
              </a:rPr>
              <a:t>Na základě diagnózy a historie bydlení se nedá odhadnout úspěšnost, ale užívání NL – zvýšené riziko ztráty.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1900" b="1" dirty="0">
                <a:latin typeface="Aptos" panose="020B0004020202020204" pitchFamily="34" charset="0"/>
              </a:rPr>
              <a:t>Materiální a cílená finanční pomoc:  </a:t>
            </a:r>
            <a:endParaRPr sz="1900" b="1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900" dirty="0">
                <a:latin typeface="Aptos" panose="020B0004020202020204" pitchFamily="34" charset="0"/>
              </a:rPr>
              <a:t>   -  </a:t>
            </a:r>
            <a:r>
              <a:rPr lang="cs-CZ" sz="1900" b="1" dirty="0">
                <a:latin typeface="Aptos" panose="020B0004020202020204" pitchFamily="34" charset="0"/>
              </a:rPr>
              <a:t>krizový fond </a:t>
            </a:r>
            <a:r>
              <a:rPr lang="cs-CZ" sz="1900" dirty="0">
                <a:latin typeface="Aptos" panose="020B0004020202020204" pitchFamily="34" charset="0"/>
              </a:rPr>
              <a:t>(překlenout nezaplacený nájem, kauce, nedoplatky), </a:t>
            </a:r>
            <a:r>
              <a:rPr lang="cs-CZ" sz="1900" b="1" dirty="0">
                <a:latin typeface="Aptos" panose="020B0004020202020204" pitchFamily="34" charset="0"/>
              </a:rPr>
              <a:t>dary a pomoc s vybavením bytu</a:t>
            </a:r>
            <a:endParaRPr sz="1900" b="1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900" dirty="0">
                <a:latin typeface="Aptos" panose="020B0004020202020204" pitchFamily="34" charset="0"/>
              </a:rPr>
              <a:t>    - </a:t>
            </a:r>
            <a:r>
              <a:rPr lang="cs-CZ" sz="1900" b="1" dirty="0">
                <a:latin typeface="Aptos" panose="020B0004020202020204" pitchFamily="34" charset="0"/>
              </a:rPr>
              <a:t>možnost zapůjčení</a:t>
            </a:r>
            <a:r>
              <a:rPr lang="cs-CZ" sz="1900" dirty="0">
                <a:latin typeface="Aptos" panose="020B0004020202020204" pitchFamily="34" charset="0"/>
              </a:rPr>
              <a:t> např. mobilů, nářadí, náhradní vybavení bytu při odchodu ze zamořených 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1900" dirty="0">
                <a:latin typeface="Aptos" panose="020B0004020202020204" pitchFamily="34" charset="0"/>
              </a:rPr>
              <a:t>      ubytoven, </a:t>
            </a:r>
            <a:r>
              <a:rPr lang="cs-CZ" sz="1900" b="1" dirty="0">
                <a:latin typeface="Aptos" panose="020B0004020202020204" pitchFamily="34" charset="0"/>
              </a:rPr>
              <a:t>potravinová pomoc</a:t>
            </a:r>
          </a:p>
          <a:p>
            <a:pPr indent="-457200">
              <a:buSzPct val="100000"/>
            </a:pPr>
            <a:r>
              <a:rPr lang="cs-CZ" sz="1900" b="1" dirty="0">
                <a:latin typeface="Aptos" panose="020B0004020202020204" pitchFamily="34" charset="0"/>
              </a:rPr>
              <a:t>Finanční management a plánování </a:t>
            </a:r>
            <a:r>
              <a:rPr lang="cs-CZ" sz="1900" dirty="0">
                <a:latin typeface="Aptos" panose="020B0004020202020204" pitchFamily="34" charset="0"/>
              </a:rPr>
              <a:t>s klienty / možnost uložit si omezenou částku v trezoru týmu</a:t>
            </a:r>
          </a:p>
          <a:p>
            <a:pPr indent="-457200">
              <a:buSzPct val="100000"/>
            </a:pPr>
            <a:r>
              <a:rPr lang="cs-CZ" sz="1900" b="1" dirty="0">
                <a:latin typeface="Aptos" panose="020B0004020202020204" pitchFamily="34" charset="0"/>
              </a:rPr>
              <a:t>Dohody o bezpečí / krizové plány / uložené rezervní klíče</a:t>
            </a:r>
          </a:p>
          <a:p>
            <a:pPr indent="-457200">
              <a:buSzPct val="100000"/>
            </a:pPr>
            <a:r>
              <a:rPr lang="cs-CZ" sz="1900" b="1" dirty="0">
                <a:latin typeface="Aptos" panose="020B0004020202020204" pitchFamily="34" charset="0"/>
              </a:rPr>
              <a:t>Systém garancí pro majitele nemovitostí</a:t>
            </a:r>
            <a:r>
              <a:rPr lang="cs-CZ" sz="1900" dirty="0">
                <a:latin typeface="Aptos" panose="020B0004020202020204" pitchFamily="34" charset="0"/>
              </a:rPr>
              <a:t>. Dobrá komunikace s majiteli je základ.</a:t>
            </a:r>
          </a:p>
          <a:p>
            <a:pPr indent="-457200">
              <a:buSzPct val="100000"/>
            </a:pPr>
            <a:r>
              <a:rPr lang="cs-CZ" sz="1900" b="1" dirty="0">
                <a:latin typeface="Aptos" panose="020B0004020202020204" pitchFamily="34" charset="0"/>
              </a:rPr>
              <a:t>Hospitalizovaní lidé v PN - někdy ztížený přístup k bydlení a specifické institucionální překážky na cestě </a:t>
            </a:r>
            <a:r>
              <a:rPr lang="cs-CZ" sz="1900" dirty="0">
                <a:latin typeface="Aptos" panose="020B0004020202020204" pitchFamily="34" charset="0"/>
              </a:rPr>
              <a:t>– systémy propustek, schopnost zajistit potřebné dokumenty včas z nemocnice, prodlevy v řešení úředních záležitostí, ztráta kontinuity (zdržení) při překladech mezi odděleními atd.  Obvykle paradoxně těžší než jít z ulice</a:t>
            </a:r>
          </a:p>
        </p:txBody>
      </p:sp>
      <p:pic>
        <p:nvPicPr>
          <p:cNvPr id="260" name="Google Shape;260;p9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13584" y="-83128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3"/>
          <p:cNvSpPr txBox="1">
            <a:spLocks noGrp="1"/>
          </p:cNvSpPr>
          <p:nvPr>
            <p:ph type="title"/>
          </p:nvPr>
        </p:nvSpPr>
        <p:spPr>
          <a:xfrm>
            <a:off x="544471" y="1876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lang="cs-CZ" sz="40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Zabydlování</a:t>
            </a:r>
            <a:endParaRPr sz="40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1"/>
          </p:nvPr>
        </p:nvSpPr>
        <p:spPr>
          <a:xfrm>
            <a:off x="406111" y="1393925"/>
            <a:ext cx="11379777" cy="5276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algn="just"/>
            <a:r>
              <a:rPr lang="cs-CZ" b="1" dirty="0">
                <a:latin typeface="Aptos" panose="020B0004020202020204" pitchFamily="34" charset="0"/>
              </a:rPr>
              <a:t>Koordinace shánění vybavení, příprav stěhování </a:t>
            </a:r>
            <a:r>
              <a:rPr lang="cs-CZ" dirty="0">
                <a:latin typeface="Aptos" panose="020B0004020202020204" pitchFamily="34" charset="0"/>
              </a:rPr>
              <a:t>atd. </a:t>
            </a:r>
            <a:r>
              <a:rPr lang="cs-CZ" i="1" dirty="0">
                <a:latin typeface="Aptos" panose="020B0004020202020204" pitchFamily="34" charset="0"/>
              </a:rPr>
              <a:t>(klíčový pracovník jako koordinátor, snaha aby se zapojilo víc členů týmu – pro vztah s klientem, zastupitelnost a vzájemnou pomoc). </a:t>
            </a:r>
          </a:p>
          <a:p>
            <a:pPr algn="just"/>
            <a:r>
              <a:rPr lang="cs-CZ" b="1" dirty="0">
                <a:latin typeface="Aptos" panose="020B0004020202020204" pitchFamily="34" charset="0"/>
              </a:rPr>
              <a:t>Pojištění  </a:t>
            </a:r>
            <a:r>
              <a:rPr lang="cs-CZ" i="1" dirty="0">
                <a:latin typeface="Aptos" panose="020B0004020202020204" pitchFamily="34" charset="0"/>
              </a:rPr>
              <a:t>(na první rok, škody na domácnosti vůči třetím stranám např.)</a:t>
            </a:r>
          </a:p>
          <a:p>
            <a:pPr algn="just"/>
            <a:r>
              <a:rPr lang="cs-CZ" b="1" dirty="0">
                <a:latin typeface="Aptos" panose="020B0004020202020204" pitchFamily="34" charset="0"/>
              </a:rPr>
              <a:t>Materiální pomoc ze strany týmu: </a:t>
            </a:r>
            <a:r>
              <a:rPr lang="cs-CZ" dirty="0">
                <a:latin typeface="Aptos" panose="020B0004020202020204" pitchFamily="34" charset="0"/>
              </a:rPr>
              <a:t>Podle potřeby, pokud nejsou jiné zdroje. Nabízíme věci z darů v dobrém stavu, využíváme MOP, nábytkovou banku, motivujeme k šetření během čekání na byt – až potom nakupujeme z rozpočtu projektu. Materiální pomoc je ohraničená (částkou i časově). Vychází se z plánu zabydlení a snažíme se aby měl klient možnost volby.  </a:t>
            </a:r>
          </a:p>
          <a:p>
            <a:pPr algn="just"/>
            <a:r>
              <a:rPr lang="cs-CZ" b="1" dirty="0">
                <a:latin typeface="Aptos" panose="020B0004020202020204" pitchFamily="34" charset="0"/>
              </a:rPr>
              <a:t>Společně s klientem </a:t>
            </a:r>
            <a:endParaRPr lang="cs-CZ" dirty="0">
              <a:latin typeface="Aptos" panose="020B0004020202020204" pitchFamily="34" charset="0"/>
            </a:endParaRPr>
          </a:p>
          <a:p>
            <a:pPr algn="just"/>
            <a:r>
              <a:rPr lang="cs-CZ" b="1" dirty="0">
                <a:latin typeface="Aptos" panose="020B0004020202020204" pitchFamily="34" charset="0"/>
              </a:rPr>
              <a:t>Stěhování </a:t>
            </a:r>
            <a:r>
              <a:rPr lang="cs-CZ" dirty="0">
                <a:latin typeface="Aptos" panose="020B0004020202020204" pitchFamily="34" charset="0"/>
              </a:rPr>
              <a:t>(někdy sami naším autem, někdy najímáme službu, nebo zajišťujeme pomoc). Využití klientových zdrojů. </a:t>
            </a:r>
          </a:p>
          <a:p>
            <a:pPr algn="just"/>
            <a:r>
              <a:rPr lang="cs-CZ" b="1" dirty="0">
                <a:latin typeface="Aptos" panose="020B0004020202020204" pitchFamily="34" charset="0"/>
              </a:rPr>
              <a:t>Energie, služby, pošta, změny adres, zajištění dávek</a:t>
            </a:r>
            <a:r>
              <a:rPr lang="cs-CZ" dirty="0">
                <a:latin typeface="Aptos" panose="020B0004020202020204" pitchFamily="34" charset="0"/>
              </a:rPr>
              <a:t>…</a:t>
            </a:r>
          </a:p>
          <a:p>
            <a:pPr algn="just"/>
            <a:r>
              <a:rPr lang="cs-CZ" b="1" dirty="0">
                <a:latin typeface="Aptos" panose="020B0004020202020204" pitchFamily="34" charset="0"/>
              </a:rPr>
              <a:t>Dohody</a:t>
            </a:r>
            <a:r>
              <a:rPr lang="cs-CZ" dirty="0">
                <a:latin typeface="Aptos" panose="020B0004020202020204" pitchFamily="34" charset="0"/>
              </a:rPr>
              <a:t> o uložení klíčů s vymezením situací jejich použití </a:t>
            </a:r>
          </a:p>
          <a:p>
            <a:pPr algn="just"/>
            <a:r>
              <a:rPr lang="cs-CZ" b="1" dirty="0">
                <a:latin typeface="Aptos" panose="020B0004020202020204" pitchFamily="34" charset="0"/>
              </a:rPr>
              <a:t>Trojdohoda</a:t>
            </a:r>
            <a:r>
              <a:rPr lang="cs-CZ" dirty="0">
                <a:latin typeface="Aptos" panose="020B0004020202020204" pitchFamily="34" charset="0"/>
              </a:rPr>
              <a:t> o předávání informací, o věcech, které by mohli vést ke ztrátě bydlení mezi námi, klientem a pronajímatelem...  </a:t>
            </a:r>
          </a:p>
          <a:p>
            <a:pPr algn="just"/>
            <a:r>
              <a:rPr lang="cs-CZ" b="1" dirty="0">
                <a:latin typeface="Aptos" panose="020B0004020202020204" pitchFamily="34" charset="0"/>
              </a:rPr>
              <a:t>Praktická a psychická podpora </a:t>
            </a:r>
            <a:r>
              <a:rPr lang="cs-CZ" dirty="0">
                <a:latin typeface="Aptos" panose="020B0004020202020204" pitchFamily="34" charset="0"/>
              </a:rPr>
              <a:t>podle potřeby</a:t>
            </a:r>
          </a:p>
          <a:p>
            <a:pPr algn="just"/>
            <a:r>
              <a:rPr lang="cs-CZ" b="1" dirty="0">
                <a:latin typeface="Aptos" panose="020B0004020202020204" pitchFamily="34" charset="0"/>
              </a:rPr>
              <a:t>Úpravy prostředí </a:t>
            </a:r>
            <a:r>
              <a:rPr lang="cs-CZ" dirty="0">
                <a:latin typeface="Aptos" panose="020B0004020202020204" pitchFamily="34" charset="0"/>
              </a:rPr>
              <a:t>– tak, aby se klient cítil v bezpečí </a:t>
            </a:r>
            <a:r>
              <a:rPr lang="cs-CZ" i="1" dirty="0">
                <a:latin typeface="Aptos" panose="020B0004020202020204" pitchFamily="34" charset="0"/>
              </a:rPr>
              <a:t>(někdy řetízky, kukátka, výjimečně čidlo…) </a:t>
            </a:r>
            <a:r>
              <a:rPr lang="cs-CZ" dirty="0">
                <a:latin typeface="Aptos" panose="020B0004020202020204" pitchFamily="34" charset="0"/>
              </a:rPr>
              <a:t>a dobře. </a:t>
            </a:r>
          </a:p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22802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15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0F4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br>
              <a:rPr lang="cs-CZ" b="1" dirty="0">
                <a:solidFill>
                  <a:srgbClr val="E95A1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DBB1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Cesta ke změně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47528" y="5356226"/>
            <a:ext cx="8420472" cy="874111"/>
          </a:xfrm>
        </p:spPr>
        <p:txBody>
          <a:bodyPr>
            <a:normAutofit fontScale="85000" lnSpcReduction="20000"/>
          </a:bodyPr>
          <a:lstStyle/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projekt je spolufinancován Evropskou unií z Operačního programu Zaměstnanost plus a Zlínským krajem.</a:t>
            </a:r>
          </a:p>
          <a:p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Registrační číslo projektu CZ.03.02.02/00/22_036/0004605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308F0D-5EA6-4868-AD3C-2F3CD07BB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3513" y="114974"/>
            <a:ext cx="3371207" cy="8741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587F8A4-172D-3C11-3EAD-EA0CC16C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93413"/>
            <a:ext cx="2555776" cy="1025382"/>
          </a:xfrm>
          <a:prstGeom prst="rect">
            <a:avLst/>
          </a:prstGeom>
        </p:spPr>
      </p:pic>
      <p:pic>
        <p:nvPicPr>
          <p:cNvPr id="6" name="Obrázek 5" descr="Obsah obrázku Písmo, text, Grafika, design&#10;&#10;Obsah generovaný pomocí AI může být nesprávný.">
            <a:extLst>
              <a:ext uri="{FF2B5EF4-FFF2-40B4-BE49-F238E27FC236}">
                <a16:creationId xmlns:a16="http://schemas.microsoft.com/office/drawing/2014/main" id="{3A5F4F03-10B6-2F52-F859-88409BCDA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38" y="334080"/>
            <a:ext cx="1377831" cy="5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2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>
            <a:spLocks noGrp="1"/>
          </p:cNvSpPr>
          <p:nvPr>
            <p:ph type="title"/>
          </p:nvPr>
        </p:nvSpPr>
        <p:spPr>
          <a:xfrm>
            <a:off x="651913" y="304800"/>
            <a:ext cx="10515600" cy="9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ahoma"/>
              <a:buNone/>
            </a:pPr>
            <a:r>
              <a:rPr lang="cs-CZ" sz="48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Předčasné opuštění bytu</a:t>
            </a:r>
            <a:endParaRPr sz="48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12"/>
          <p:cNvSpPr txBox="1">
            <a:spLocks noGrp="1"/>
          </p:cNvSpPr>
          <p:nvPr>
            <p:ph type="body" idx="1"/>
          </p:nvPr>
        </p:nvSpPr>
        <p:spPr>
          <a:xfrm>
            <a:off x="658771" y="1297904"/>
            <a:ext cx="11134300" cy="533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2000" b="1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Cca 90 procentní úspěšnost u klientů, kteří bydlí déle než rok (platí nájem, bydlí). </a:t>
            </a:r>
            <a:r>
              <a:rPr lang="cs-CZ" sz="20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85 procent po 3 letech a déle.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lang="cs-CZ" sz="2000" b="1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2000" b="1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 8 případů předčasné opuštění bytu</a:t>
            </a:r>
            <a:endParaRPr sz="2000" b="1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cs-CZ" sz="18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-    1x </a:t>
            </a:r>
            <a:r>
              <a:rPr lang="cs-CZ" sz="1800" u="sng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Nezvládání platit komerční nájem</a:t>
            </a:r>
            <a:r>
              <a:rPr lang="cs-CZ" sz="18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 (hospitalizace a pak městský byt).  2 pokus už vyšel. Bydlí.</a:t>
            </a:r>
            <a:endParaRPr sz="1800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Char char="-"/>
            </a:pPr>
            <a:r>
              <a:rPr lang="cs-CZ" sz="1800" u="sng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 1x Neshody s nesolidním majitelem bytu </a:t>
            </a:r>
            <a:r>
              <a:rPr lang="cs-CZ" sz="18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(hospitalizace a pak městský byt). </a:t>
            </a:r>
            <a:r>
              <a:rPr lang="cs-CZ" sz="1800" u="sng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Volba klienta</a:t>
            </a:r>
            <a:r>
              <a:rPr lang="cs-CZ" sz="18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, nikoliv ztráta. Bydlí.</a:t>
            </a:r>
            <a:endParaRPr sz="1800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Char char="-"/>
            </a:pPr>
            <a:r>
              <a:rPr lang="cs-CZ" sz="1800" u="sng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 6x Stížnosti sousedů, nebo neplnění závazků – 2x zdravotní stav duševní zdraví – nikoliv  nedostatek motivace, 4x </a:t>
            </a:r>
            <a:r>
              <a:rPr lang="cs-CZ" sz="1800" u="sng" dirty="0" err="1">
                <a:latin typeface="Aptos" panose="020B0004020202020204" pitchFamily="34" charset="0"/>
                <a:ea typeface="Roboto"/>
                <a:cs typeface="Roboto"/>
                <a:sym typeface="Roboto"/>
              </a:rPr>
              <a:t>návštevy</a:t>
            </a:r>
            <a:r>
              <a:rPr lang="cs-CZ" sz="1800" u="sng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 nebo užívání návykových látek </a:t>
            </a:r>
          </a:p>
          <a:p>
            <a:pPr marL="285750" indent="-285750">
              <a:buSzPct val="108108"/>
            </a:pPr>
            <a:r>
              <a:rPr lang="cs-CZ" sz="1800" b="1" u="sng" dirty="0">
                <a:latin typeface="Aptos" panose="020B0004020202020204" pitchFamily="34" charset="0"/>
                <a:ea typeface="Roboto"/>
                <a:sym typeface="Roboto"/>
              </a:rPr>
              <a:t>U 23 domácností dlouhodobé provázení (více než 3 roky)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alibri"/>
              <a:buChar char="-"/>
            </a:pPr>
            <a:endParaRPr lang="cs-CZ" sz="1600" dirty="0">
              <a:latin typeface="Aptos" panose="020B0004020202020204" pitchFamily="34" charset="0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cs-CZ" sz="2000" b="1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    Pro tyto situace:</a:t>
            </a:r>
            <a:endParaRPr sz="2000" b="1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16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Možnost dát osobní věci do skladu na ohraničenou dobu</a:t>
            </a:r>
            <a:endParaRPr sz="1600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16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Pomoc vystěhovat, uklidit, předat byt, odhlásit energie </a:t>
            </a:r>
            <a:endParaRPr sz="1600" dirty="0">
              <a:latin typeface="Aptos" panose="020B00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16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Máme nouzový byt / pro všechny služby Ledovce </a:t>
            </a:r>
            <a:r>
              <a:rPr lang="cs-CZ" sz="1600" i="1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(krátkodobé na max cca 2 týdny, prostor pro řešení)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16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Ztráta bydlení neznamená ukončení spolupráce. Hledáme nové šance…a opatření, co jinak.</a:t>
            </a:r>
            <a:endParaRPr sz="1600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dirty="0">
              <a:latin typeface="Aptos" panose="020B0004020202020204" pitchFamily="34" charset="0"/>
            </a:endParaRPr>
          </a:p>
        </p:txBody>
      </p:sp>
      <p:pic>
        <p:nvPicPr>
          <p:cNvPr id="282" name="Google Shape;282;p12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22802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 txBox="1">
            <a:spLocks noGrp="1"/>
          </p:cNvSpPr>
          <p:nvPr>
            <p:ph type="title"/>
          </p:nvPr>
        </p:nvSpPr>
        <p:spPr>
          <a:xfrm>
            <a:off x="531169" y="1939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ahoma"/>
              <a:buNone/>
            </a:pPr>
            <a:r>
              <a:rPr lang="cs-CZ" sz="48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Výzvy</a:t>
            </a:r>
            <a:endParaRPr sz="48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13"/>
          <p:cNvSpPr txBox="1">
            <a:spLocks noGrp="1"/>
          </p:cNvSpPr>
          <p:nvPr>
            <p:ph type="body" idx="1"/>
          </p:nvPr>
        </p:nvSpPr>
        <p:spPr>
          <a:xfrm>
            <a:off x="531169" y="1372503"/>
            <a:ext cx="11296907" cy="52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indent="-228600">
              <a:buSzPct val="100000"/>
            </a:pPr>
            <a:r>
              <a:rPr lang="cs-CZ" sz="2600" dirty="0">
                <a:latin typeface="Aptos" panose="020B0004020202020204" pitchFamily="34" charset="0"/>
                <a:sym typeface="Roboto"/>
              </a:rPr>
              <a:t>chudoba a exekuce (institucionální překážky)</a:t>
            </a:r>
          </a:p>
          <a:p>
            <a:pPr marL="228600" indent="-228600">
              <a:buSzPct val="100000"/>
            </a:pPr>
            <a:r>
              <a:rPr lang="cs-CZ" sz="2600" dirty="0">
                <a:latin typeface="Aptos" panose="020B0004020202020204" pitchFamily="34" charset="0"/>
                <a:sym typeface="Roboto"/>
              </a:rPr>
              <a:t>osamělost - jako silná překážky zotavení </a:t>
            </a:r>
            <a:endParaRPr sz="2600" dirty="0">
              <a:latin typeface="Aptos" panose="020B0004020202020204" pitchFamily="34" charset="0"/>
              <a:sym typeface="Roboto"/>
            </a:endParaRPr>
          </a:p>
          <a:p>
            <a:pPr marL="228600" indent="-228600">
              <a:buSzPct val="100000"/>
            </a:pPr>
            <a:r>
              <a:rPr lang="cs-CZ" sz="2600" dirty="0">
                <a:latin typeface="Aptos" panose="020B0004020202020204" pitchFamily="34" charset="0"/>
                <a:sym typeface="Roboto"/>
              </a:rPr>
              <a:t>nevyplácené </a:t>
            </a:r>
            <a:r>
              <a:rPr lang="cs-CZ" sz="2600" dirty="0" err="1">
                <a:latin typeface="Aptos" panose="020B0004020202020204" pitchFamily="34" charset="0"/>
                <a:sym typeface="Roboto"/>
              </a:rPr>
              <a:t>Inv</a:t>
            </a:r>
            <a:r>
              <a:rPr lang="cs-CZ" sz="2600" dirty="0">
                <a:latin typeface="Aptos" panose="020B0004020202020204" pitchFamily="34" charset="0"/>
                <a:sym typeface="Roboto"/>
              </a:rPr>
              <a:t>. důchody a příliš komplikovaný dávkový systém</a:t>
            </a:r>
          </a:p>
          <a:p>
            <a:pPr marL="228600" indent="-228600">
              <a:buSzPct val="100000"/>
            </a:pPr>
            <a:r>
              <a:rPr lang="cs-CZ" sz="2600" dirty="0">
                <a:latin typeface="Aptos" panose="020B0004020202020204" pitchFamily="34" charset="0"/>
                <a:sym typeface="Roboto"/>
              </a:rPr>
              <a:t>nedostatek finančně dostupného bydlení, vysoký práh</a:t>
            </a:r>
            <a:endParaRPr sz="2600" dirty="0">
              <a:latin typeface="Aptos" panose="020B0004020202020204" pitchFamily="34" charset="0"/>
            </a:endParaRPr>
          </a:p>
          <a:p>
            <a:pPr marL="228600" indent="-228600">
              <a:buSzPct val="100000"/>
            </a:pPr>
            <a:r>
              <a:rPr lang="cs-CZ" sz="2600" dirty="0">
                <a:latin typeface="Aptos" panose="020B0004020202020204" pitchFamily="34" charset="0"/>
                <a:sym typeface="Roboto"/>
              </a:rPr>
              <a:t>není možné si vybírat z bytů – zejména lokality, potřeba ochrany od toxických vazeb</a:t>
            </a:r>
            <a:endParaRPr sz="2600" dirty="0">
              <a:latin typeface="Aptos" panose="020B0004020202020204" pitchFamily="34" charset="0"/>
              <a:sym typeface="Roboto"/>
            </a:endParaRPr>
          </a:p>
          <a:p>
            <a:pPr marL="228600" indent="-228600">
              <a:buSzPct val="100000"/>
            </a:pPr>
            <a:r>
              <a:rPr lang="cs-CZ" sz="2600" b="1" dirty="0">
                <a:latin typeface="Aptos" panose="020B0004020202020204" pitchFamily="34" charset="0"/>
                <a:sym typeface="Roboto"/>
              </a:rPr>
              <a:t>překážky pro získání bytu na komerčním trhu</a:t>
            </a:r>
            <a:r>
              <a:rPr lang="cs-CZ" sz="2600" dirty="0">
                <a:latin typeface="Aptos" panose="020B0004020202020204" pitchFamily="34" charset="0"/>
                <a:sym typeface="Roboto"/>
              </a:rPr>
              <a:t>: exekuce, zvíře, kouření, romské etnikum, duševní onemocnění, opatrovník, „jinakost“</a:t>
            </a:r>
          </a:p>
          <a:p>
            <a:pPr marL="228600" indent="-228600">
              <a:buSzPct val="100000"/>
            </a:pPr>
            <a:r>
              <a:rPr lang="cs-CZ" sz="2600" dirty="0">
                <a:latin typeface="Aptos" panose="020B0004020202020204" pitchFamily="34" charset="0"/>
                <a:sym typeface="Roboto"/>
              </a:rPr>
              <a:t>problematika trvalého bydliště vs. volba místa kde chci žít </a:t>
            </a:r>
            <a:endParaRPr sz="2600" dirty="0">
              <a:latin typeface="Aptos" panose="020B0004020202020204" pitchFamily="34" charset="0"/>
              <a:sym typeface="Roboto"/>
            </a:endParaRPr>
          </a:p>
          <a:p>
            <a:pPr marL="228600" indent="-228600">
              <a:buSzPct val="100000"/>
            </a:pPr>
            <a:r>
              <a:rPr lang="cs-CZ" sz="2600" dirty="0">
                <a:latin typeface="Aptos" panose="020B0004020202020204" pitchFamily="34" charset="0"/>
                <a:sym typeface="Roboto"/>
              </a:rPr>
              <a:t>preference pobytových služeb ze strany některých opatrovníků nebo lékařů </a:t>
            </a:r>
            <a:r>
              <a:rPr lang="cs-CZ" sz="2600" i="1" dirty="0">
                <a:latin typeface="Aptos" panose="020B0004020202020204" pitchFamily="34" charset="0"/>
                <a:sym typeface="Roboto"/>
              </a:rPr>
              <a:t>(akcent na kontrolu a dohled - neznalost možností terénních služeb – idealizace CHB) </a:t>
            </a:r>
            <a:endParaRPr sz="2600" i="1" dirty="0">
              <a:latin typeface="Aptos" panose="020B0004020202020204" pitchFamily="34" charset="0"/>
              <a:sym typeface="Roboto"/>
            </a:endParaRPr>
          </a:p>
          <a:p>
            <a:pPr marL="228600" indent="-228600">
              <a:buSzPct val="100000"/>
            </a:pPr>
            <a:r>
              <a:rPr lang="cs-CZ" sz="2600" dirty="0">
                <a:latin typeface="Aptos" panose="020B0004020202020204" pitchFamily="34" charset="0"/>
                <a:sym typeface="Roboto"/>
              </a:rPr>
              <a:t>schvalování nájemních smluv města soudem u omezené svéprávnosti </a:t>
            </a:r>
          </a:p>
          <a:p>
            <a:pPr marL="0" indent="0">
              <a:buSzPct val="100000"/>
              <a:buNone/>
            </a:pPr>
            <a:r>
              <a:rPr lang="cs-CZ" sz="2600" i="1" dirty="0">
                <a:latin typeface="Aptos" panose="020B0004020202020204" pitchFamily="34" charset="0"/>
                <a:sym typeface="Roboto"/>
              </a:rPr>
              <a:t>   (střet zájmů – městský opatrovník nemůže se svým zaměstnavatelem uzavřít za   klienta smlouvu - prodloužení zabydlení až o 6 měsíců)</a:t>
            </a:r>
            <a:endParaRPr sz="2600" i="1" dirty="0">
              <a:latin typeface="Aptos" panose="020B0004020202020204" pitchFamily="34" charset="0"/>
              <a:sym typeface="Roboto"/>
            </a:endParaRPr>
          </a:p>
          <a:p>
            <a:pPr marL="228600" indent="-228600">
              <a:buSzPct val="100000"/>
            </a:pPr>
            <a:r>
              <a:rPr lang="cs-CZ" sz="2600" dirty="0">
                <a:latin typeface="Aptos" panose="020B0004020202020204" pitchFamily="34" charset="0"/>
                <a:sym typeface="Roboto"/>
              </a:rPr>
              <a:t>domácí mazlíčci jako překážka nástupu do léčby / jejich zajištění během krize</a:t>
            </a:r>
            <a:endParaRPr sz="2600" dirty="0">
              <a:latin typeface="Aptos" panose="020B0004020202020204" pitchFamily="34" charset="0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0" y="0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"/>
          <p:cNvSpPr txBox="1">
            <a:spLocks noGrp="1"/>
          </p:cNvSpPr>
          <p:nvPr>
            <p:ph type="title"/>
          </p:nvPr>
        </p:nvSpPr>
        <p:spPr>
          <a:xfrm>
            <a:off x="3270114" y="1006057"/>
            <a:ext cx="6288741" cy="113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ahoma"/>
              <a:buNone/>
            </a:pPr>
            <a:r>
              <a:rPr lang="cs-CZ" sz="32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 DĚKUJI ZA POZORNOST</a:t>
            </a:r>
            <a:endParaRPr sz="32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14"/>
          <p:cNvSpPr txBox="1">
            <a:spLocks noGrp="1"/>
          </p:cNvSpPr>
          <p:nvPr>
            <p:ph type="body" idx="1"/>
          </p:nvPr>
        </p:nvSpPr>
        <p:spPr>
          <a:xfrm>
            <a:off x="838200" y="20004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endParaRPr sz="32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endParaRPr sz="32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endParaRPr sz="32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endParaRPr sz="32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endParaRPr sz="32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endParaRPr sz="32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lang="cs-CZ" sz="32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                  </a:t>
            </a:r>
            <a:endParaRPr sz="32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7" name="Google Shape;2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969" y="2275005"/>
            <a:ext cx="3862634" cy="317378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4"/>
          <p:cNvSpPr/>
          <p:nvPr/>
        </p:nvSpPr>
        <p:spPr>
          <a:xfrm>
            <a:off x="214745" y="5966936"/>
            <a:ext cx="117625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cs-CZ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www.zotavení.cz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</a:t>
            </a:r>
            <a:r>
              <a:rPr lang="cs-CZ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www.ledovec.cz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4"/>
          <p:cNvPicPr preferRelativeResize="0"/>
          <p:nvPr/>
        </p:nvPicPr>
        <p:blipFill rotWithShape="1">
          <a:blip r:embed="rId5">
            <a:alphaModFix/>
          </a:blip>
          <a:srcRect l="6894" t="-28151" r="4272" b="-3225"/>
          <a:stretch/>
        </p:blipFill>
        <p:spPr>
          <a:xfrm>
            <a:off x="0" y="-60956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"/>
          <p:cNvSpPr txBox="1">
            <a:spLocks noGrp="1"/>
          </p:cNvSpPr>
          <p:nvPr>
            <p:ph type="title"/>
          </p:nvPr>
        </p:nvSpPr>
        <p:spPr>
          <a:xfrm>
            <a:off x="732729" y="1319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8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Ledovec, </a:t>
            </a:r>
            <a:r>
              <a:rPr lang="cs-CZ" sz="4800" dirty="0" err="1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z.s</a:t>
            </a:r>
            <a:r>
              <a:rPr lang="cs-CZ" sz="48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48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body" idx="1"/>
          </p:nvPr>
        </p:nvSpPr>
        <p:spPr>
          <a:xfrm>
            <a:off x="596545" y="1242956"/>
            <a:ext cx="11428417" cy="561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1665" indent="-457200">
              <a:buSzPct val="100000"/>
            </a:pPr>
            <a:r>
              <a:rPr lang="cs-CZ" sz="2500" dirty="0"/>
              <a:t>Od roku 2001 buduje síť sociálních, zdravotních a vzdělávacích služeb / projektů pro lidi se zkušeností se závažným duševním onemocněním v Plzeňském kraji.</a:t>
            </a:r>
          </a:p>
          <a:p>
            <a:pPr marL="621665" indent="-457200">
              <a:buSzPct val="100000"/>
            </a:pPr>
            <a:r>
              <a:rPr lang="cs-CZ" sz="2500" b="1" dirty="0"/>
              <a:t>v Ledcích, Plzni a později v Klatovech. </a:t>
            </a:r>
            <a:r>
              <a:rPr lang="cs-CZ" sz="2500" dirty="0"/>
              <a:t>Nyní nový tým v oblasti </a:t>
            </a:r>
            <a:r>
              <a:rPr lang="cs-CZ" sz="2500" b="1" dirty="0"/>
              <a:t>Tachov / Stříbro.</a:t>
            </a:r>
            <a:endParaRPr sz="2500" b="1" dirty="0"/>
          </a:p>
          <a:p>
            <a:pPr marL="621665" indent="-457200">
              <a:buSzPct val="100000"/>
            </a:pPr>
            <a:r>
              <a:rPr lang="cs-CZ" sz="2500" dirty="0"/>
              <a:t>Těsné partnerství s Psychiatrie – ambulance s.r.o. Společně provozují </a:t>
            </a:r>
            <a:r>
              <a:rPr lang="cs-CZ" sz="2500" b="1" dirty="0"/>
              <a:t>Centra duševního zdraví v Plzni a Klatovech. </a:t>
            </a:r>
          </a:p>
          <a:p>
            <a:pPr marL="621665" indent="-457200">
              <a:buSzPct val="100000"/>
            </a:pPr>
            <a:r>
              <a:rPr lang="cs-CZ" sz="2500" b="1" dirty="0"/>
              <a:t>Registrované sociální služby: OSP, Sociální rehabilitace, Chráněné  bydlení </a:t>
            </a:r>
            <a:r>
              <a:rPr lang="cs-CZ" sz="2500" dirty="0"/>
              <a:t>(24 lůžek v bytech), </a:t>
            </a:r>
            <a:r>
              <a:rPr lang="cs-CZ" sz="2500" b="1" dirty="0"/>
              <a:t>Telefonická krizová pomoc </a:t>
            </a:r>
            <a:r>
              <a:rPr lang="cs-CZ" sz="2500" dirty="0"/>
              <a:t>(08 – 00) </a:t>
            </a:r>
          </a:p>
          <a:p>
            <a:pPr marL="621665" indent="-457200">
              <a:buSzPct val="100000"/>
            </a:pPr>
            <a:r>
              <a:rPr lang="cs-CZ" sz="2500" dirty="0" err="1"/>
              <a:t>Clubhouse</a:t>
            </a:r>
            <a:r>
              <a:rPr lang="cs-CZ" sz="2500" dirty="0"/>
              <a:t> / </a:t>
            </a:r>
            <a:r>
              <a:rPr lang="cs-CZ" sz="2500" dirty="0" err="1"/>
              <a:t>Recovery</a:t>
            </a:r>
            <a:r>
              <a:rPr lang="cs-CZ" sz="2500" dirty="0"/>
              <a:t> </a:t>
            </a:r>
            <a:r>
              <a:rPr lang="cs-CZ" sz="2500" dirty="0" err="1"/>
              <a:t>College</a:t>
            </a:r>
            <a:r>
              <a:rPr lang="cs-CZ" sz="2500" dirty="0"/>
              <a:t>  </a:t>
            </a:r>
            <a:r>
              <a:rPr lang="cs-CZ" sz="2500" dirty="0" err="1"/>
              <a:t>aka</a:t>
            </a:r>
            <a:r>
              <a:rPr lang="cs-CZ" sz="2500" dirty="0"/>
              <a:t> </a:t>
            </a:r>
            <a:r>
              <a:rPr lang="cs-CZ" sz="2500" b="1" dirty="0"/>
              <a:t>CHRC</a:t>
            </a:r>
            <a:r>
              <a:rPr lang="cs-CZ" sz="2500" dirty="0"/>
              <a:t> </a:t>
            </a:r>
          </a:p>
          <a:p>
            <a:pPr marL="621665" indent="-457200">
              <a:buSzPct val="100000"/>
            </a:pPr>
            <a:r>
              <a:rPr lang="cs-CZ" sz="2500" b="1" dirty="0" err="1"/>
              <a:t>Destigmatizační</a:t>
            </a:r>
            <a:r>
              <a:rPr lang="cs-CZ" sz="2500" b="1" dirty="0"/>
              <a:t> a rozvojové projekty </a:t>
            </a:r>
            <a:r>
              <a:rPr lang="cs-CZ" sz="2500" dirty="0"/>
              <a:t>(Blázníš, No A!, </a:t>
            </a:r>
            <a:r>
              <a:rPr lang="cs-CZ" sz="2500" dirty="0" err="1"/>
              <a:t>Individual</a:t>
            </a:r>
            <a:r>
              <a:rPr lang="cs-CZ" sz="2500" dirty="0"/>
              <a:t> </a:t>
            </a:r>
            <a:r>
              <a:rPr lang="cs-CZ" sz="2500" dirty="0" err="1"/>
              <a:t>Placement</a:t>
            </a:r>
            <a:r>
              <a:rPr lang="cs-CZ" sz="2500" dirty="0"/>
              <a:t> Support, </a:t>
            </a:r>
            <a:r>
              <a:rPr lang="cs-CZ" sz="2500" dirty="0" err="1"/>
              <a:t>Lets</a:t>
            </a:r>
            <a:r>
              <a:rPr lang="cs-CZ" sz="2500" dirty="0"/>
              <a:t> Talk </a:t>
            </a:r>
            <a:r>
              <a:rPr lang="cs-CZ" sz="2500" dirty="0" err="1"/>
              <a:t>about</a:t>
            </a:r>
            <a:r>
              <a:rPr lang="cs-CZ" sz="2500" dirty="0"/>
              <a:t> </a:t>
            </a:r>
            <a:r>
              <a:rPr lang="cs-CZ" sz="2500" dirty="0" err="1"/>
              <a:t>Children</a:t>
            </a:r>
            <a:r>
              <a:rPr lang="cs-CZ" sz="2500" dirty="0"/>
              <a:t>, DBT skupina) </a:t>
            </a:r>
          </a:p>
          <a:p>
            <a:pPr marL="621665" indent="-457200">
              <a:buSzPct val="100000"/>
            </a:pPr>
            <a:r>
              <a:rPr lang="cs-CZ" sz="2500" b="1" dirty="0" err="1"/>
              <a:t>Housing</a:t>
            </a:r>
            <a:r>
              <a:rPr lang="cs-CZ" sz="2500" b="1" dirty="0"/>
              <a:t> </a:t>
            </a:r>
            <a:r>
              <a:rPr lang="cs-CZ" sz="2500" b="1" dirty="0" err="1"/>
              <a:t>First</a:t>
            </a:r>
            <a:endParaRPr lang="cs-CZ" sz="2500" b="1" dirty="0"/>
          </a:p>
          <a:p>
            <a:pPr marL="621665" indent="-457200">
              <a:buSzPct val="100000"/>
            </a:pPr>
            <a:r>
              <a:rPr lang="cs-CZ" sz="2500" b="1" dirty="0"/>
              <a:t>Varieté </a:t>
            </a:r>
            <a:r>
              <a:rPr lang="cs-CZ" sz="2500" b="1" dirty="0" err="1"/>
              <a:t>Sociale</a:t>
            </a:r>
            <a:r>
              <a:rPr lang="cs-CZ" sz="2500" b="1" dirty="0"/>
              <a:t> (cirkus)</a:t>
            </a:r>
          </a:p>
        </p:txBody>
      </p:sp>
      <p:pic>
        <p:nvPicPr>
          <p:cNvPr id="192" name="Google Shape;192;p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0" y="5509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13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"/>
          <p:cNvSpPr txBox="1">
            <a:spLocks noGrp="1"/>
          </p:cNvSpPr>
          <p:nvPr>
            <p:ph type="title"/>
          </p:nvPr>
        </p:nvSpPr>
        <p:spPr>
          <a:xfrm>
            <a:off x="833582" y="2205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8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Jak jsme začínali  </a:t>
            </a:r>
            <a:r>
              <a:rPr lang="cs-CZ" sz="28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(2019 – 2022)</a:t>
            </a:r>
            <a:endParaRPr sz="48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body" idx="1"/>
          </p:nvPr>
        </p:nvSpPr>
        <p:spPr>
          <a:xfrm>
            <a:off x="587119" y="1373249"/>
            <a:ext cx="11171743" cy="528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2900" b="1" dirty="0"/>
              <a:t>inspirace</a:t>
            </a:r>
            <a:r>
              <a:rPr lang="cs-CZ" sz="2900" dirty="0"/>
              <a:t>: stáž vedení a zástupců města Plzeň v </a:t>
            </a:r>
            <a:r>
              <a:rPr lang="cs-CZ" sz="2900" dirty="0" err="1"/>
              <a:t>Un</a:t>
            </a:r>
            <a:r>
              <a:rPr lang="cs-CZ" sz="2900" dirty="0"/>
              <a:t> </a:t>
            </a:r>
            <a:r>
              <a:rPr lang="cs-CZ" sz="2900" dirty="0" err="1"/>
              <a:t>chez</a:t>
            </a:r>
            <a:r>
              <a:rPr lang="cs-CZ" sz="2900" dirty="0"/>
              <a:t> </a:t>
            </a:r>
            <a:r>
              <a:rPr lang="cs-CZ" sz="2900" dirty="0" err="1"/>
              <a:t>d'abord</a:t>
            </a:r>
            <a:r>
              <a:rPr lang="cs-CZ" sz="2900" dirty="0"/>
              <a:t> v Marseille (Domov především) </a:t>
            </a:r>
            <a:endParaRPr dirty="0"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2900" dirty="0"/>
              <a:t>rozhodnutí vybudovat HF tým v Plzni pro lidi s vážným duševním onemocněním, kteří jsou v dlouhodobé bytové nouzi</a:t>
            </a: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výzva Podpora programů </a:t>
            </a:r>
            <a:r>
              <a:rPr lang="cs-CZ" dirty="0" err="1"/>
              <a:t>Housing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(Bydlení především) z programu Operační program Zaměstnanost ESF - na 3 roky (2019-2022) a navazující (2022-2025)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 dirty="0"/>
              <a:t>cílem bylo získat pro 10 a následně dalších 20 lidí stálé a uspokojující bydlení, zlepšit tak jejich životní situaci, nastartovat / podpořit proces zotavení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ověřit možnosti fungování HF v místních podmínkách, vytvořit metodiku programu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 dirty="0"/>
              <a:t>podařilo se zabydlet 42 domácností / 50 lidí 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b="1" dirty="0"/>
              <a:t>33 bytů od Magistrátu města Plzně, 12 ze soukromého trhu s bydlením </a:t>
            </a:r>
            <a:endParaRPr b="1"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92" name="Google Shape;192;p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0" y="5509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2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2"/>
          <p:cNvSpPr txBox="1">
            <a:spLocks noGrp="1"/>
          </p:cNvSpPr>
          <p:nvPr>
            <p:ph type="title"/>
          </p:nvPr>
        </p:nvSpPr>
        <p:spPr>
          <a:xfrm>
            <a:off x="628474" y="19947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8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Současnost</a:t>
            </a:r>
            <a:endParaRPr sz="48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42"/>
          <p:cNvSpPr txBox="1">
            <a:spLocks noGrp="1"/>
          </p:cNvSpPr>
          <p:nvPr>
            <p:ph type="body" idx="1"/>
          </p:nvPr>
        </p:nvSpPr>
        <p:spPr>
          <a:xfrm>
            <a:off x="628474" y="1284412"/>
            <a:ext cx="11149852" cy="529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nový projekt financovaný z EU, </a:t>
            </a:r>
            <a:r>
              <a:rPr lang="cs-CZ" dirty="0" err="1"/>
              <a:t>Housing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Ledovec III (Bydlení především) na 3 roky (2022- 2025)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 dirty="0"/>
              <a:t>dalších min 12 domácností </a:t>
            </a:r>
            <a:r>
              <a:rPr lang="cs-CZ" dirty="0"/>
              <a:t>(město </a:t>
            </a:r>
            <a:r>
              <a:rPr lang="cs-CZ" dirty="0" err="1"/>
              <a:t>PLzeň</a:t>
            </a:r>
            <a:r>
              <a:rPr lang="cs-CZ" dirty="0"/>
              <a:t>, menší obce – Tachov, Stříbro, </a:t>
            </a:r>
            <a:r>
              <a:rPr lang="cs-CZ" dirty="0" err="1"/>
              <a:t>soukr</a:t>
            </a:r>
            <a:r>
              <a:rPr lang="cs-CZ" dirty="0"/>
              <a:t>. majitelé)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b="1" dirty="0"/>
              <a:t>zajištění pokračující podpory </a:t>
            </a:r>
            <a:r>
              <a:rPr lang="cs-CZ" dirty="0"/>
              <a:t>pro lidi, kterým jsme pomohli v předchozích projektech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b="1" dirty="0"/>
              <a:t>postupné posílení a zvýšení kapacity týmu </a:t>
            </a:r>
            <a:r>
              <a:rPr lang="cs-CZ" dirty="0"/>
              <a:t>až na 40 podporovaných domácností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b="1" dirty="0"/>
              <a:t>zákon o podpoře bydlení </a:t>
            </a:r>
            <a:r>
              <a:rPr lang="cs-CZ" dirty="0"/>
              <a:t>v roce 2026?</a:t>
            </a: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00" name="Google Shape;200;p42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0" y="5509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3"/>
          <p:cNvSpPr txBox="1">
            <a:spLocks noGrp="1"/>
          </p:cNvSpPr>
          <p:nvPr>
            <p:ph type="title"/>
          </p:nvPr>
        </p:nvSpPr>
        <p:spPr>
          <a:xfrm>
            <a:off x="833582" y="2830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lang="cs-CZ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Lidé, které podporujeme</a:t>
            </a:r>
            <a:endParaRPr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1"/>
          </p:nvPr>
        </p:nvSpPr>
        <p:spPr>
          <a:xfrm>
            <a:off x="623386" y="1455723"/>
            <a:ext cx="11315836" cy="524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latin typeface="Aptos" panose="020B0004020202020204" pitchFamily="34" charset="0"/>
              </a:rPr>
              <a:t> Lidé se zkušeností s duševním onemocněním s dlouhodobým průběhem a zranitelností, která má takový charakter, že potřebují intenzivní podporu a mohou mít prospěch z pomoci specializovaného týmu na duševní zdraví.</a:t>
            </a: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cs-CZ" sz="1600" dirty="0">
              <a:latin typeface="Aptos" panose="020B0004020202020204" pitchFamily="34" charset="0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cs-CZ" sz="1600" dirty="0">
              <a:latin typeface="Aptos" panose="020B0004020202020204" pitchFamily="34" charset="0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solidFill>
                  <a:srgbClr val="C00000"/>
                </a:solidFill>
                <a:latin typeface="Aptos" panose="020B0004020202020204" pitchFamily="34" charset="0"/>
              </a:rPr>
              <a:t>Specifikum projektu: </a:t>
            </a: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latin typeface="Aptos" panose="020B0004020202020204" pitchFamily="34" charset="0"/>
              </a:rPr>
              <a:t>Cíle na poli psychiatrické deinstitucionalizace</a:t>
            </a: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latin typeface="Aptos" panose="020B0004020202020204" pitchFamily="34" charset="0"/>
              </a:rPr>
              <a:t>Aktivní nabízení a vyhledávání lidí v Psychiatrické nemocnici a Domovech</a:t>
            </a: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latin typeface="Aptos" panose="020B0004020202020204" pitchFamily="34" charset="0"/>
              </a:rPr>
              <a:t>Lidé v „sociální hospitalizaci“ / pobyt v institucích jako bytová nouze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22802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26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73;p8">
            <a:extLst>
              <a:ext uri="{FF2B5EF4-FFF2-40B4-BE49-F238E27FC236}">
                <a16:creationId xmlns:a16="http://schemas.microsoft.com/office/drawing/2014/main" id="{142D0D45-32D4-906B-0BA6-2A57125125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74625"/>
            <a:ext cx="10515600" cy="13271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400"/>
              <a:buFont typeface="Calibri" panose="020F0502020204030204" pitchFamily="34" charset="0"/>
              <a:buNone/>
            </a:pPr>
            <a:r>
              <a:rPr lang="cs-CZ" altLang="cs-CZ" sz="4400" dirty="0">
                <a:solidFill>
                  <a:srgbClr val="2F5496"/>
                </a:solidFill>
                <a:latin typeface="Aptos" panose="020B0004020202020204" pitchFamily="34" charset="0"/>
                <a:cs typeface="Arial" panose="020B0604020202020204" pitchFamily="34" charset="0"/>
                <a:sym typeface="Roboto" panose="02000000000000000000" pitchFamily="2" charset="0"/>
              </a:rPr>
              <a:t>Důsledky života bez domova </a:t>
            </a:r>
          </a:p>
        </p:txBody>
      </p:sp>
      <p:pic>
        <p:nvPicPr>
          <p:cNvPr id="44034" name="Google Shape;274;p8">
            <a:extLst>
              <a:ext uri="{FF2B5EF4-FFF2-40B4-BE49-F238E27FC236}">
                <a16:creationId xmlns:a16="http://schemas.microsoft.com/office/drawing/2014/main" id="{01E50E0C-A038-06FA-94B7-A0923E1A1EB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-28151" r="4272" b="-3226"/>
          <a:stretch>
            <a:fillRect/>
          </a:stretch>
        </p:blipFill>
        <p:spPr bwMode="auto">
          <a:xfrm>
            <a:off x="19050" y="-92075"/>
            <a:ext cx="122015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Google Shape;275;p8">
            <a:extLst>
              <a:ext uri="{FF2B5EF4-FFF2-40B4-BE49-F238E27FC236}">
                <a16:creationId xmlns:a16="http://schemas.microsoft.com/office/drawing/2014/main" id="{979F8945-2B44-7FBC-B3D1-726C8ABB84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5" y="446088"/>
            <a:ext cx="51911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" name="Google Shape;276;p8">
            <a:extLst>
              <a:ext uri="{FF2B5EF4-FFF2-40B4-BE49-F238E27FC236}">
                <a16:creationId xmlns:a16="http://schemas.microsoft.com/office/drawing/2014/main" id="{50270556-6B19-07B4-D013-B8A5312183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8329" y="1278685"/>
            <a:ext cx="11034713" cy="5072062"/>
          </a:xfrm>
        </p:spPr>
        <p:txBody>
          <a:bodyPr>
            <a:noAutofit/>
          </a:bodyPr>
          <a:lstStyle/>
          <a:p>
            <a:pPr marL="620713" indent="-457200" eaLnBrk="1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Roboto" panose="02000000000000000000" pitchFamily="2" charset="0"/>
              <a:buChar char="•"/>
            </a:pPr>
            <a:r>
              <a:rPr lang="cs-CZ" altLang="cs-CZ" sz="2600" dirty="0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ztráta/změna sociálního statusu </a:t>
            </a:r>
          </a:p>
          <a:p>
            <a:pPr marL="620713" indent="-457200" eaLnBrk="1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Roboto" panose="02000000000000000000" pitchFamily="2" charset="0"/>
              <a:buChar char="•"/>
            </a:pPr>
            <a:r>
              <a:rPr lang="cs-CZ" altLang="cs-CZ" sz="2600" dirty="0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stigma/</a:t>
            </a:r>
            <a:r>
              <a:rPr lang="cs-CZ" altLang="cs-CZ" sz="2600" dirty="0" err="1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internalizovaná</a:t>
            </a:r>
            <a:r>
              <a:rPr lang="cs-CZ" altLang="cs-CZ" sz="2600" dirty="0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stigmatizace - </a:t>
            </a:r>
            <a:r>
              <a:rPr lang="cs-CZ" altLang="cs-CZ" sz="2600" dirty="0" err="1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sebestigmatizace</a:t>
            </a:r>
            <a:r>
              <a:rPr lang="cs-CZ" altLang="cs-CZ" sz="2600" dirty="0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(nebo jiné způsoby zpracování stigmatu) + český kontext </a:t>
            </a:r>
          </a:p>
          <a:p>
            <a:pPr marL="620713" indent="-457200" eaLnBrk="1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Roboto" panose="02000000000000000000" pitchFamily="2" charset="0"/>
              <a:buChar char="•"/>
            </a:pPr>
            <a:r>
              <a:rPr lang="cs-CZ" altLang="cs-CZ" sz="2600" dirty="0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Ekonomické důsledky </a:t>
            </a:r>
          </a:p>
          <a:p>
            <a:pPr marL="620713" indent="-457200" eaLnBrk="1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Roboto" panose="02000000000000000000" pitchFamily="2" charset="0"/>
              <a:buChar char="•"/>
            </a:pPr>
            <a:r>
              <a:rPr lang="cs-CZ" altLang="cs-CZ" sz="2600" dirty="0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Zánik sociálních vazeb </a:t>
            </a:r>
          </a:p>
          <a:p>
            <a:pPr marL="620713" indent="-457200" eaLnBrk="1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Roboto" panose="02000000000000000000" pitchFamily="2" charset="0"/>
              <a:buChar char="•"/>
            </a:pPr>
            <a:r>
              <a:rPr lang="cs-CZ" altLang="cs-CZ" sz="2600" dirty="0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Ztráta přístupu ke službám všeho druhu, včetně zdravotních služeb</a:t>
            </a:r>
          </a:p>
          <a:p>
            <a:pPr marL="620713" indent="-457200" eaLnBrk="1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Roboto" panose="02000000000000000000" pitchFamily="2" charset="0"/>
              <a:buChar char="•"/>
            </a:pPr>
            <a:r>
              <a:rPr lang="cs-CZ" altLang="cs-CZ" sz="2600" dirty="0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TRAUMA: Ztráta soukromí a bezpečí, zkušenosti s násilím (verbální, fyzické + viktimizace)</a:t>
            </a:r>
          </a:p>
          <a:p>
            <a:pPr marL="620713" indent="-457200" eaLnBrk="1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Roboto" panose="02000000000000000000" pitchFamily="2" charset="0"/>
              <a:buChar char="•"/>
            </a:pPr>
            <a:r>
              <a:rPr lang="cs-CZ" altLang="cs-CZ" sz="2600" dirty="0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Extrémně obtížné vymanění se z dané situace – „odrazit se ode dna“</a:t>
            </a:r>
          </a:p>
          <a:p>
            <a:pPr marL="620713" indent="-457200" eaLnBrk="1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ts val="2700"/>
              <a:buFont typeface="Roboto" panose="02000000000000000000" pitchFamily="2" charset="0"/>
              <a:buChar char="•"/>
            </a:pPr>
            <a:r>
              <a:rPr lang="cs-CZ" altLang="cs-CZ" sz="2600" dirty="0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Osobní zranitelnost (ztráty, </a:t>
            </a:r>
            <a:r>
              <a:rPr lang="cs-CZ" altLang="cs-CZ" sz="2600" dirty="0" err="1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oenmocnění</a:t>
            </a:r>
            <a:r>
              <a:rPr lang="cs-CZ" altLang="cs-CZ" sz="2600" dirty="0">
                <a:latin typeface="Aptos" panose="020B00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, postižení, institucionalizace, ztráta smyslu a motivace) </a:t>
            </a:r>
            <a:endParaRPr lang="cs-CZ" altLang="cs-CZ" sz="2600" dirty="0">
              <a:latin typeface="Aptos" panose="020B0004020202020204" pitchFamily="34" charset="0"/>
              <a:cs typeface="Arial" panose="020B0604020202020204" pitchFamily="34" charset="0"/>
              <a:sym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3"/>
          <p:cNvSpPr txBox="1">
            <a:spLocks noGrp="1"/>
          </p:cNvSpPr>
          <p:nvPr>
            <p:ph type="title"/>
          </p:nvPr>
        </p:nvSpPr>
        <p:spPr>
          <a:xfrm>
            <a:off x="901800" y="1956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lang="cs-CZ" dirty="0">
                <a:solidFill>
                  <a:srgbClr val="2F5496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Lidé, které podporujeme</a:t>
            </a:r>
            <a:endParaRPr dirty="0">
              <a:solidFill>
                <a:srgbClr val="2F5496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1"/>
          </p:nvPr>
        </p:nvSpPr>
        <p:spPr>
          <a:xfrm>
            <a:off x="833582" y="1367751"/>
            <a:ext cx="10515600" cy="524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cs-CZ" sz="22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celkem jsme dosud zabydleli </a:t>
            </a:r>
            <a:r>
              <a:rPr lang="cs-CZ" sz="2200" b="1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42 domácností a 50 lidí (včetně 2 dětí)</a:t>
            </a:r>
            <a:endParaRPr lang="cs-CZ" sz="2200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cs-CZ" sz="22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15 žen</a:t>
            </a:r>
            <a:r>
              <a:rPr lang="cs-CZ" sz="2200" i="1" dirty="0">
                <a:solidFill>
                  <a:srgbClr val="FF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, </a:t>
            </a:r>
            <a:r>
              <a:rPr lang="cs-CZ" sz="22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27 mužů</a:t>
            </a:r>
            <a:r>
              <a:rPr lang="cs-CZ" sz="2200" i="1" dirty="0">
                <a:solidFill>
                  <a:srgbClr val="FF0000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, </a:t>
            </a:r>
            <a:r>
              <a:rPr lang="cs-CZ" sz="22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2 lidé s jinou identitou </a:t>
            </a:r>
          </a:p>
          <a:p>
            <a:pPr marL="228600" indent="-228600">
              <a:buSzPts val="2200"/>
            </a:pPr>
            <a:r>
              <a:rPr lang="cs-CZ" sz="2200" b="1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33 městských bytů, 12 soukromých</a:t>
            </a:r>
            <a:endParaRPr sz="2200" b="1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 dirty="0">
                <a:solidFill>
                  <a:srgbClr val="0070C0"/>
                </a:solidFill>
                <a:latin typeface="Aptos" panose="020B0004020202020204" pitchFamily="34" charset="0"/>
              </a:rPr>
              <a:t>Podle duševního onemocnění:</a:t>
            </a:r>
            <a:endParaRPr dirty="0">
              <a:latin typeface="Aptos" panose="020B00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ptos" panose="020B0004020202020204" pitchFamily="34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</a:pPr>
            <a:endParaRPr lang="cs-CZ" sz="10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</a:pPr>
            <a:endParaRPr lang="cs-CZ" sz="10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</a:pPr>
            <a:endParaRPr sz="100" dirty="0">
              <a:latin typeface="Aptos" panose="020B000402020202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cs-CZ" sz="22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1/3 z nich mělo/má opatrovníka</a:t>
            </a:r>
            <a:endParaRPr sz="2200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cs-CZ" sz="22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56 procent lidí užívá, nebo abstinuje od užívání psychoaktivní látky vč. alkoholu (tzv. duální diagnóza) nejčastěji alkohol a konopí, 20 procent ve spolupráci s </a:t>
            </a:r>
            <a:r>
              <a:rPr lang="cs-CZ" sz="2200" dirty="0" err="1">
                <a:latin typeface="Aptos" panose="020B0004020202020204" pitchFamily="34" charset="0"/>
                <a:ea typeface="Roboto"/>
                <a:cs typeface="Roboto"/>
                <a:sym typeface="Roboto"/>
              </a:rPr>
              <a:t>adikt</a:t>
            </a:r>
            <a:r>
              <a:rPr lang="cs-CZ" sz="22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. službou</a:t>
            </a:r>
            <a:endParaRPr sz="2200" dirty="0">
              <a:latin typeface="Aptos" panose="020B0004020202020204" pitchFamily="34" charset="0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cs-CZ" sz="2200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2/3 spolupracuje / spolupracovalo s CDZ Ledovec Plzeň </a:t>
            </a:r>
            <a:endParaRPr dirty="0">
              <a:latin typeface="Aptos" panose="020B0004020202020204" pitchFamily="34" charset="0"/>
            </a:endParaRPr>
          </a:p>
          <a:p>
            <a:pPr marL="228600" lvl="0" indent="-64135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sz="1900" i="1" dirty="0">
                <a:solidFill>
                  <a:schemeClr val="tx1"/>
                </a:solidFill>
                <a:latin typeface="Aptos" panose="020B0004020202020204" pitchFamily="34" charset="0"/>
              </a:rPr>
              <a:t>Data k 3/2026</a:t>
            </a:r>
            <a:endParaRPr sz="190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22802"/>
            <a:ext cx="12201236" cy="3879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Google Shape;217;p43"/>
          <p:cNvGraphicFramePr/>
          <p:nvPr>
            <p:extLst>
              <p:ext uri="{D42A27DB-BD31-4B8C-83A1-F6EECF244321}">
                <p14:modId xmlns:p14="http://schemas.microsoft.com/office/powerpoint/2010/main" val="622276491"/>
              </p:ext>
            </p:extLst>
          </p:nvPr>
        </p:nvGraphicFramePr>
        <p:xfrm>
          <a:off x="1106376" y="3045632"/>
          <a:ext cx="10106447" cy="1569423"/>
        </p:xfrm>
        <a:graphic>
          <a:graphicData uri="http://schemas.openxmlformats.org/drawingml/2006/table">
            <a:tbl>
              <a:tblPr firstRow="1" firstCol="1" bandRow="1">
                <a:noFill/>
                <a:tableStyleId>{84D93FBE-9C94-4A42-B26F-53C4F2EA8F21}</a:tableStyleId>
              </a:tblPr>
              <a:tblGrid>
                <a:gridCol w="9064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91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 dirty="0"/>
                        <a:t>Psychózy:  zejm. schizofrenie, </a:t>
                      </a:r>
                      <a:r>
                        <a:rPr lang="cs-CZ" sz="2000" u="none" strike="noStrike" cap="none" dirty="0" err="1"/>
                        <a:t>schizoafektivní</a:t>
                      </a:r>
                      <a:r>
                        <a:rPr lang="cs-CZ" sz="2000" u="none" strike="noStrike" cap="none" dirty="0"/>
                        <a:t> p.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 dirty="0"/>
                    </a:p>
                  </a:txBody>
                  <a:tcPr marL="68575" marR="68575" marT="0" marB="0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 dirty="0"/>
                        <a:t>Afektivní a úzkostné poruchy (zejm. deprese)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 dirty="0"/>
                        <a:t>12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/>
                        <a:t>Poruchy osobnosti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 dirty="0"/>
                        <a:t>Ostatní (PTSD, organické poškození mozku, demence atd.)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B3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83127"/>
            <a:ext cx="12201236" cy="38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762785" y="304800"/>
            <a:ext cx="10515600" cy="125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lang="cs-CZ" sz="4800" dirty="0">
                <a:solidFill>
                  <a:srgbClr val="2F5496"/>
                </a:solidFill>
                <a:latin typeface="Roboto"/>
                <a:ea typeface="Roboto"/>
                <a:cs typeface="Roboto"/>
                <a:sym typeface="Roboto"/>
              </a:rPr>
              <a:t>Lidé, které podporujeme</a:t>
            </a:r>
            <a:endParaRPr sz="4800" dirty="0">
              <a:solidFill>
                <a:srgbClr val="2F549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5"/>
          <p:cNvSpPr txBox="1">
            <a:spLocks noGrp="1"/>
          </p:cNvSpPr>
          <p:nvPr>
            <p:ph type="body" idx="1"/>
          </p:nvPr>
        </p:nvSpPr>
        <p:spPr>
          <a:xfrm>
            <a:off x="762785" y="1350875"/>
            <a:ext cx="10902788" cy="508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>
                <a:solidFill>
                  <a:srgbClr val="0070C0"/>
                </a:solidFill>
              </a:rPr>
              <a:t>Kde žili před tím: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17 - ubytovna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10 - psychiatrická nemocnice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5 - ulice (stany, most, auto…)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5 - nestálé bydlení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4 - azylový dům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2 - nevhodné bydlení (sklep-dílna, domek bez energií a vody, skleník)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doba bytové nouze: od 1 roku do 25 let, průměr je cca</a:t>
            </a:r>
            <a:r>
              <a:rPr lang="cs-CZ" dirty="0">
                <a:solidFill>
                  <a:schemeClr val="lt1"/>
                </a:solidFill>
              </a:rPr>
              <a:t> </a:t>
            </a:r>
            <a:r>
              <a:rPr lang="cs-CZ" dirty="0">
                <a:solidFill>
                  <a:schemeClr val="dk1"/>
                </a:solidFill>
              </a:rPr>
              <a:t>5 let a 4 měsíce</a:t>
            </a:r>
            <a:endParaRPr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12 čekatelů</a:t>
            </a:r>
            <a:endParaRPr dirty="0"/>
          </a:p>
        </p:txBody>
      </p:sp>
      <p:pic>
        <p:nvPicPr>
          <p:cNvPr id="225" name="Google Shape;225;p5"/>
          <p:cNvPicPr preferRelativeResize="0"/>
          <p:nvPr/>
        </p:nvPicPr>
        <p:blipFill rotWithShape="1">
          <a:blip r:embed="rId3">
            <a:alphaModFix/>
          </a:blip>
          <a:srcRect l="6894" t="-28151" r="4272" b="-3225"/>
          <a:stretch/>
        </p:blipFill>
        <p:spPr>
          <a:xfrm>
            <a:off x="-9236" y="-22802"/>
            <a:ext cx="12201236" cy="38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0A2D56FBFEA944A0AB0164BBE9B91F" ma:contentTypeVersion="15" ma:contentTypeDescription="Vytvoří nový dokument" ma:contentTypeScope="" ma:versionID="b83aa81a06aeb4365055391e7bdc71e5">
  <xsd:schema xmlns:xsd="http://www.w3.org/2001/XMLSchema" xmlns:xs="http://www.w3.org/2001/XMLSchema" xmlns:p="http://schemas.microsoft.com/office/2006/metadata/properties" xmlns:ns2="465fc0ec-1a91-4d34-bd04-43c821ac7329" xmlns:ns3="d5c4dc7a-96f6-4e84-929f-c89f52988990" targetNamespace="http://schemas.microsoft.com/office/2006/metadata/properties" ma:root="true" ma:fieldsID="5cbaeb3f8fe4cfb95d34771afb9cb168" ns2:_="" ns3:_="">
    <xsd:import namespace="465fc0ec-1a91-4d34-bd04-43c821ac7329"/>
    <xsd:import namespace="d5c4dc7a-96f6-4e84-929f-c89f529889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fc0ec-1a91-4d34-bd04-43c821ac73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dexed="tru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701b174-e853-4023-9d1b-92e2771daa4c}" ma:internalName="TaxCatchAll" ma:showField="CatchAllData" ma:web="465fc0ec-1a91-4d34-bd04-43c821ac73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4dc7a-96f6-4e84-929f-c89f52988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d7161f50-a82e-48c8-bf74-ba93949c92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c4dc7a-96f6-4e84-929f-c89f52988990">
      <Terms xmlns="http://schemas.microsoft.com/office/infopath/2007/PartnerControls"/>
    </lcf76f155ced4ddcb4097134ff3c332f>
    <TaxCatchAll xmlns="465fc0ec-1a91-4d34-bd04-43c821ac7329" xsi:nil="true"/>
    <_dlc_DocId xmlns="465fc0ec-1a91-4d34-bd04-43c821ac7329">SCINT-959332274-1598</_dlc_DocId>
    <_dlc_DocIdUrl xmlns="465fc0ec-1a91-4d34-bd04-43c821ac7329">
      <Url>https://sslhana.sharepoint.com/_layouts/15/DocIdRedir.aspx?ID=SCINT-959332274-1598</Url>
      <Description>SCINT-959332274-1598</Description>
    </_dlc_DocIdUrl>
  </documentManagement>
</p:properties>
</file>

<file path=customXml/itemProps1.xml><?xml version="1.0" encoding="utf-8"?>
<ds:datastoreItem xmlns:ds="http://schemas.openxmlformats.org/officeDocument/2006/customXml" ds:itemID="{AA977604-0747-4DCB-B6A6-BCC1218FC550}"/>
</file>

<file path=customXml/itemProps2.xml><?xml version="1.0" encoding="utf-8"?>
<ds:datastoreItem xmlns:ds="http://schemas.openxmlformats.org/officeDocument/2006/customXml" ds:itemID="{94D7000D-E007-480F-85C9-756494C39CED}"/>
</file>

<file path=customXml/itemProps3.xml><?xml version="1.0" encoding="utf-8"?>
<ds:datastoreItem xmlns:ds="http://schemas.openxmlformats.org/officeDocument/2006/customXml" ds:itemID="{081C94B3-3331-456C-AB1E-9877942E894F}"/>
</file>

<file path=customXml/itemProps4.xml><?xml version="1.0" encoding="utf-8"?>
<ds:datastoreItem xmlns:ds="http://schemas.openxmlformats.org/officeDocument/2006/customXml" ds:itemID="{1A1A9653-2E78-4AC6-A034-54C68D3F8F8D}"/>
</file>

<file path=docProps/app.xml><?xml version="1.0" encoding="utf-8"?>
<Properties xmlns="http://schemas.openxmlformats.org/officeDocument/2006/extended-properties" xmlns:vt="http://schemas.openxmlformats.org/officeDocument/2006/docPropsVTypes">
  <TotalTime>37293</TotalTime>
  <Words>2140</Words>
  <Application>Microsoft Office PowerPoint</Application>
  <PresentationFormat>Širokoúhlá obrazovka</PresentationFormat>
  <Paragraphs>218</Paragraphs>
  <Slides>22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Calibri</vt:lpstr>
      <vt:lpstr>Arial</vt:lpstr>
      <vt:lpstr>Tahoma</vt:lpstr>
      <vt:lpstr>Roboto</vt:lpstr>
      <vt:lpstr>Aptos</vt:lpstr>
      <vt:lpstr>2_Motiv Office</vt:lpstr>
      <vt:lpstr>Motiv Office</vt:lpstr>
      <vt:lpstr>Housing First Ledovec</vt:lpstr>
      <vt:lpstr>Projekt Cesta ke změně</vt:lpstr>
      <vt:lpstr>Ledovec, z.s.</vt:lpstr>
      <vt:lpstr>Jak jsme začínali  (2019 – 2022)</vt:lpstr>
      <vt:lpstr>Současnost</vt:lpstr>
      <vt:lpstr>Lidé, které podporujeme</vt:lpstr>
      <vt:lpstr>Důsledky života bez domova </vt:lpstr>
      <vt:lpstr>Lidé, které podporujeme</vt:lpstr>
      <vt:lpstr>Lidé, které podporujeme</vt:lpstr>
      <vt:lpstr>Principy Housing First</vt:lpstr>
      <vt:lpstr>Proces spolupráce v jazyce zotavení </vt:lpstr>
      <vt:lpstr>Praxe na základě hodnot zotavení</vt:lpstr>
      <vt:lpstr>Východiska a rámec pro praxi</vt:lpstr>
      <vt:lpstr>Tým </vt:lpstr>
      <vt:lpstr>Fungování a organizace týmu</vt:lpstr>
      <vt:lpstr>Prezentace aplikace PowerPoint</vt:lpstr>
      <vt:lpstr>Prezentace aplikace PowerPoint</vt:lpstr>
      <vt:lpstr>Dobrá praxe a zkušenosti</vt:lpstr>
      <vt:lpstr>Zabydlování</vt:lpstr>
      <vt:lpstr>Předčasné opuštění bytu</vt:lpstr>
      <vt:lpstr>Výzvy</vt:lpstr>
      <vt:lpstr>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First Ledovec</dc:title>
  <dc:creator>Jiří Frýbert</dc:creator>
  <cp:lastModifiedBy>Jan Muzik</cp:lastModifiedBy>
  <cp:revision>58</cp:revision>
  <cp:lastPrinted>2024-11-20T09:33:05Z</cp:lastPrinted>
  <dcterms:created xsi:type="dcterms:W3CDTF">2022-05-08T19:28:32Z</dcterms:created>
  <dcterms:modified xsi:type="dcterms:W3CDTF">2026-04-24T12:42:21Z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0x010100130A2D56FBFEA944A0AB0164BBE9B91F</vt:lpwstr>
  </property>
  <property fmtid="{D5CDD505-2E9C-101B-9397-08002B2CF9AE}" pid="3" name="_dlc_DocIdItemGuid">
    <vt:lpwstr>39b8d52d-192e-4ac1-9152-5a210201741d</vt:lpwstr>
  </property>
  <property fmtid="{D5CDD505-2E9C-101B-9397-08002B2CF9AE}" pid="4" name="MediaServiceImageTags">
    <vt:lpwstr/>
  </property>
</Properties>
</file>