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2_ECA843C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5"/>
  </p:notesMasterIdLst>
  <p:sldIdLst>
    <p:sldId id="256" r:id="rId6"/>
    <p:sldId id="322" r:id="rId7"/>
    <p:sldId id="340" r:id="rId8"/>
    <p:sldId id="343" r:id="rId9"/>
    <p:sldId id="257" r:id="rId10"/>
    <p:sldId id="258" r:id="rId11"/>
    <p:sldId id="260" r:id="rId12"/>
    <p:sldId id="261" r:id="rId13"/>
    <p:sldId id="262" r:id="rId14"/>
    <p:sldId id="259" r:id="rId15"/>
    <p:sldId id="264" r:id="rId16"/>
    <p:sldId id="263" r:id="rId17"/>
    <p:sldId id="265" r:id="rId18"/>
    <p:sldId id="266" r:id="rId19"/>
    <p:sldId id="341" r:id="rId20"/>
    <p:sldId id="347" r:id="rId21"/>
    <p:sldId id="335" r:id="rId22"/>
    <p:sldId id="268" r:id="rId23"/>
    <p:sldId id="328" r:id="rId24"/>
    <p:sldId id="329" r:id="rId25"/>
    <p:sldId id="342" r:id="rId26"/>
    <p:sldId id="330" r:id="rId27"/>
    <p:sldId id="344" r:id="rId28"/>
    <p:sldId id="345" r:id="rId29"/>
    <p:sldId id="333" r:id="rId30"/>
    <p:sldId id="346" r:id="rId31"/>
    <p:sldId id="314" r:id="rId32"/>
    <p:sldId id="317" r:id="rId33"/>
    <p:sldId id="320" r:id="rId34"/>
    <p:sldId id="348" r:id="rId35"/>
    <p:sldId id="318" r:id="rId36"/>
    <p:sldId id="319" r:id="rId37"/>
    <p:sldId id="288" r:id="rId38"/>
    <p:sldId id="337" r:id="rId39"/>
    <p:sldId id="351" r:id="rId40"/>
    <p:sldId id="352" r:id="rId41"/>
    <p:sldId id="349" r:id="rId42"/>
    <p:sldId id="304" r:id="rId43"/>
    <p:sldId id="267" r:id="rId44"/>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7ED972-257B-DB3F-114B-6AE2A1E2AB01}" name="Uživatel typu Host" initials="UH" userId="Uživatel typu Host"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B185"/>
    <a:srgbClr val="0A2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6" d="100"/>
          <a:sy n="76" d="100"/>
        </p:scale>
        <p:origin x="54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42_ECA843CC.xml><?xml version="1.0" encoding="utf-8"?>
<p188:cmLst xmlns:a="http://schemas.openxmlformats.org/drawingml/2006/main" xmlns:r="http://schemas.openxmlformats.org/officeDocument/2006/relationships" xmlns:p188="http://schemas.microsoft.com/office/powerpoint/2018/8/main">
  <p188:cm id="{38BD2AB6-8934-4B35-9756-83E132CDBED1}" authorId="{677ED972-257B-DB3F-114B-6AE2A1E2AB01}" status="resolved" created="2026-04-22T19:06:29.237" complete="100000">
    <ac:txMkLst xmlns:ac="http://schemas.microsoft.com/office/drawing/2013/main/command">
      <pc:docMk xmlns:pc="http://schemas.microsoft.com/office/powerpoint/2013/main/command"/>
      <pc:sldMk xmlns:pc="http://schemas.microsoft.com/office/powerpoint/2013/main/command" cId="3970450380" sldId="322"/>
      <ac:spMk id="2" creationId="{520483E4-8B96-13B3-B95C-A5FFAA590421}"/>
      <ac:txMk cp="122" len="6">
        <ac:context len="221" hash="3595228610"/>
      </ac:txMk>
    </ac:txMkLst>
    <p188:pos x="785298" y="1118330"/>
    <p188:txBody>
      <a:bodyPr/>
      <a:lstStyle/>
      <a:p>
        <a:r>
          <a:rPr lang="cs-CZ"/>
          <a:t>přijme (krátce) (+ na konci mají být tyto uvozovky: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9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ÚVOD (1 min)
Dobrý den, jsem Petr Pospíchal z Virtual Visit. Pro SSL Haná jsme připravili kompletní komunikační strategii. Dnes vám ukážu, co jsme zjistili, co jsme změnili a proč je vizuální identita víc než logo.</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CÍLE (2 min)
Žádné "zvýšit povědomí" bez čísla. 4 cíle s baseline, targetem a vlastníkem.</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POSLÁNÍ + SLOVNÍK (2 min)
Původní poslání mohl říct kdokoli. Nové je lidské a zapamatovatelné.
A k tomu náš návrh: slovník důvěry — 14 výrazů, které doporučujeme přestat používat. Ne klient, ale pan Martin. Ne postižený, ale člověk s postižením. Ne umístění, ale nastěhování — protože nikdo nechce být umístěn.
Důležité: tohle je naše doporučení v rámci komunikační strategie. Klient ho zatím neviděl — prezentujeme to jako návrh. Person-first přístup je ale etický standard v oboru.</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KRIZOVKA (2 min)
8 scénářů. Včetně obav rodin z transformace — specifické pro SSL Haná. Šablony zpráv, AI asistent.</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IMPLEMENTACE (2 min)
4 fáze. Klíčové: první fáze stojí 0 Kč. 10 kroků za 30 dní bez rozpočtu. A přesto změní, jak organizace vypadá.</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VIZE PŘED/PO (2 min)
Eva Baez dostala původní vizi — 4 řádky generického textu. Její komentář byl přímý: "Formulace jsou příliš obecné, mohl by je říkat kdokoliv. Přitom jste skvělý kolektiv, kde vše šlape."
Navrhla zkrácení na 2 věty. Odvážné, zapamatovatelné, podložené fakty. To je rozdíl mezi vizí, kterou si nikdo nezapamatuje, a vizí, která organizaci definuje.</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PŘÍSTUPNOST (2 min)
Web SSL Haná na platformě Domovy Online splňuje standardy přístupnosti WCAG 2.1 na úrovni AA. Proč je to důležité?
Protože cílové skupiny SSL Haná zahrnují lidi, pro které je standardní web bariéra:
Senioři — rodiče klientů, často 60–80 let. Web musí fungovat při zvětšení na 200 %, texty musí být čitelné, jazyk jednoduchý. WCAG kritérium 1.4.4.
Lidé s kognitivní poruchou — konzistentní navigace, předvídatelné chování formulářů, možnost přeskočit navigaci a soustředit se na obsah. Jasné tlačítka, žádné překvapení.
Lidé se zrakovým postižením — alternativní texty u obrázků, správně nastavený jazyk stránky, plná funkčnost s klávesnicí a čtečkami obrazovky. Testováno s NVDA a VoiceOver.
Přístupnost není bonus pro certifikaci. Je to základ slušnosti — a pro organizaci typu SSL Haná je to konzistentní s hodnotou Lidskost.</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LOGOTYP (2 min)
Logo je složeno ze čtyř stylizovaných listů, které společně vytvářejí symetrický a harmonický obrazec.
Každý list chápeme jako samostatný domov či službu — DOZP Kvasice, DOZP Zborovice, DOZP Javorník, DZR Kvasice, chráněná bydlení. Každý si zachovává vlastní identitu, ale zároveň tvoří kompletní celek organizace.
Středová symetrie symbolizuje rovnost — žádný z prvků není dominantní, všechny jsou rovnocenné.
Čtyři listy představují čtyři pilíře péče: důstojnost, rozvoj, podporu a péči, respekt a individualitu.
A zlatá barva a tvar klasu? Odkaz na kulturní dědictví oblasti Haná. Ze semínek péčí a prací vzejde něco hodnotného pro každého z nás.
Tip: Pokud máte vytištěný logomanuál nebo fyzické materiály v brandových barvách, tady je moment je ukázat.</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57B32751-44FA-C1DD-E833-4DD79DA7B0EF}"/>
            </a:ext>
          </a:extLst>
        </p:cNvPr>
        <p:cNvGrpSpPr/>
        <p:nvPr/>
      </p:nvGrpSpPr>
      <p:grpSpPr>
        <a:xfrm>
          <a:off x="0" y="0"/>
          <a:ext cx="0" cy="0"/>
          <a:chOff x="0" y="0"/>
          <a:chExt cx="0" cy="0"/>
        </a:xfrm>
      </p:grpSpPr>
      <p:sp>
        <p:nvSpPr>
          <p:cNvPr id="100" name="Google Shape;100;g3d0328b6474_0_176:notes">
            <a:extLst>
              <a:ext uri="{FF2B5EF4-FFF2-40B4-BE49-F238E27FC236}">
                <a16:creationId xmlns:a16="http://schemas.microsoft.com/office/drawing/2014/main" id="{43F7A7B7-0164-41DE-FD53-9DEE5AA624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d0328b6474_0_176:notes">
            <a:extLst>
              <a:ext uri="{FF2B5EF4-FFF2-40B4-BE49-F238E27FC236}">
                <a16:creationId xmlns:a16="http://schemas.microsoft.com/office/drawing/2014/main" id="{DCDF2AA7-DC4E-55E5-BA85-EAF38528BB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712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a845185042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a845185042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07fd49652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07fd49652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a:t>https://www.domovyonline.cz/www/prohlidky/Detske_centrum_Ostruvek/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100" i="1">
                <a:latin typeface="Nunito" pitchFamily="2" charset="-18"/>
              </a:rPr>
              <a:t>https://events.teams.microsoft.com/event/2aba3841-cafc-4b46-bc40-043045e528ee@08f0babf-496e-4ca9-9134-e87c4c4bfd8e</a:t>
            </a:r>
            <a:endParaRPr lang="cs-CZ"/>
          </a:p>
        </p:txBody>
      </p:sp>
    </p:spTree>
    <p:extLst>
      <p:ext uri="{BB962C8B-B14F-4D97-AF65-F5344CB8AC3E}">
        <p14:creationId xmlns:p14="http://schemas.microsoft.com/office/powerpoint/2010/main" val="776214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10485235-8A8E-6FA4-3169-9AF839772CB8}"/>
            </a:ext>
          </a:extLst>
        </p:cNvPr>
        <p:cNvGrpSpPr/>
        <p:nvPr/>
      </p:nvGrpSpPr>
      <p:grpSpPr>
        <a:xfrm>
          <a:off x="0" y="0"/>
          <a:ext cx="0" cy="0"/>
          <a:chOff x="0" y="0"/>
          <a:chExt cx="0" cy="0"/>
        </a:xfrm>
      </p:grpSpPr>
      <p:sp>
        <p:nvSpPr>
          <p:cNvPr id="321" name="Google Shape;321;g307fd496529_0_32:notes">
            <a:extLst>
              <a:ext uri="{FF2B5EF4-FFF2-40B4-BE49-F238E27FC236}">
                <a16:creationId xmlns:a16="http://schemas.microsoft.com/office/drawing/2014/main" id="{DD757607-91B6-7069-6642-AA52A37245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07fd496529_0_32:notes">
            <a:extLst>
              <a:ext uri="{FF2B5EF4-FFF2-40B4-BE49-F238E27FC236}">
                <a16:creationId xmlns:a16="http://schemas.microsoft.com/office/drawing/2014/main" id="{A997A69D-8838-E8FE-7572-D15A857A85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a:t>https://www.domovyonline.cz/www/prohlidky/Detske_centrum_Ostruvek/</a:t>
            </a:r>
            <a:endParaRPr/>
          </a:p>
        </p:txBody>
      </p:sp>
    </p:spTree>
    <p:extLst>
      <p:ext uri="{BB962C8B-B14F-4D97-AF65-F5344CB8AC3E}">
        <p14:creationId xmlns:p14="http://schemas.microsoft.com/office/powerpoint/2010/main" val="2124840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ZÁVĚR (1 min)
Vizuál není dekorace. Je to kompas. Děkuji za pozornost.</a:t>
            </a:r>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 STRATEGIE PŘINÁŠÍ (1 min)
Tohle je shrnutí pro ty, kdo přemýšlejí: proč bychom měli investovat čas do komunikační strategie?
5 odpovědí: jasný směr, silnější důvěra, připravenost na krizi, přitažlivost pro uchazeče, úspora času. Každá má praktický dopad — ne teorii, ale konkrétní výsledek.</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 JSME NAŠLI (2 min)
3-4 FB stránek s dosahem pod 200. 3 verze poslání na webu. 0 příběhů rodin. Kariérní sekce byla překvapivě dobrá — citace zaměstnanců, benefity. Ale zbytek webu mluvil jiným jazykem.</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PARADOX (2 min)
Vlevo: co SSL Haná skutečně je. Vpravo: co o sobě říkala světu. Nejsilnější příběh v oboru, a nikdo ho neslyšel. Uvnitř bylo jasno. Jen ten vizuál to nedokázal přenést ven.</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 BAEZ A FIREMNÍ KULTURA (3 min)
Tohle je klíčový slide. Eva Baez dostala od SSL Haná dokument firemní kultury — 10 stran. Při review zjistila:
1. Vize, mise a poslání jsou příliš dlouhé a generické. Její komentář: "Formulace jsou příliš obecné, mohl by je říkat kdokoliv." Navrhla zkrácení na jednu větu.
2. Hodnoty byly bez praktických důkazů. Eva se ptala: "Jaký je praktický důkaz toho, že tyto hodnoty naplňujete?" A navrhla model: ke každé hodnotě příběh nebo mechanismus.
3. Témata se v dokumentu opakovala 3-4× bez přidané hodnoty. Eva identifikovala redundance a navrhla zestručnění.
4. Prevence vyhoření byla zmíněna jednou větou — Eva doporučila samostatnou kapitolu, protože to je téma, které zajímá mladé uchazeče.
5. Její klíčový princip: příběhy místo konstatování. Ne "podporujeme otevřenou komunikaci" — ale příběh zaměstnance, který něco v organizaci změnil a mělo to dopad.
Tohle všechno se promítlo do komunikační strategie.</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ARCHETYP A HODNOTY (2 min)
SSL Haná je Tvůrce — vizionář, inovátor. Ne Pečovatel, jak by většina čekala. 4 hodnoty, každá s důkazem z praxe — přesně jak navrhla Eva. Ne deklarace, ale fakta.</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VIZE PŘED/PO (2 min)
Eva Baez dostala původní vizi — 4 řádky generického textu. Její komentář byl přímý: "Formulace jsou příliš obecné, mohl by je říkat kdokoliv. Přitom jste skvělý kolektiv, kde vše šlape."
Navrhla zkrácení na 2 věty. Odvážné, zapamatovatelné, podložené fakty. To je rozdíl mezi vizí, kterou si nikdo nezapamatuje, a vizí, která organizaci definuje.</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 BRANDING (3 min)
Proč tak brzy v prezentaci? Protože nábor je hlavní bolest SSL Haná. Příspěvek 80 tisíc za nového zaměstnance signalizuje, že tradiční cesty nestačí.
Na plat nevyhrajeme. Ale máme něco, co konkurence nemá. Eva Baez při analýze firemní kultury identifikovala 4 pilíře, na kterých se dá stavět:
Smysluplnost — ne abstraktní. Klient si díky vám poprvé sám zatáhne žaluzie pohybem očí. To je příběh, který prodává pozici líp než jakýkoli inzerát.
Profesní růst — mentoring od prvního dne, školení včetně AI, spolupráce s univerzitami. Eva zdůraznila, že klíčová věta z dokumentu firemní kultury je: Naše kultura je založena na principu neustálého vzdělávání a inovací.
Kultura — psychologické bezpečí. Eva navrhla, aby se tohle téma dostalo víc do popředí. V sociálních službách je prevence vyhoření zásadní — a SSL Haná na tom aktivně pracuje: supervize, well-being program, inkubátory nápadů.
Jistota — příspěvková organizace, stabilní zaměstnavatel. Ze 4 na 250 za 3 roky.</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hlavní část 1">
  <p:cSld name="Nadpis a hlavní část 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85525" y="1480525"/>
            <a:ext cx="4028100" cy="11703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roxima Nova"/>
              <a:buNone/>
              <a:defRPr>
                <a:latin typeface="Proxima Nova"/>
                <a:ea typeface="Proxima Nova"/>
                <a:cs typeface="Proxima Nova"/>
                <a:sym typeface="Proxima Nova"/>
              </a:defRPr>
            </a:lvl1pPr>
            <a:lvl2pPr lvl="1">
              <a:spcBef>
                <a:spcPts val="0"/>
              </a:spcBef>
              <a:spcAft>
                <a:spcPts val="0"/>
              </a:spcAft>
              <a:buSzPts val="2800"/>
              <a:buFont typeface="Proxima Nova"/>
              <a:buNone/>
              <a:defRPr>
                <a:latin typeface="Proxima Nova"/>
                <a:ea typeface="Proxima Nova"/>
                <a:cs typeface="Proxima Nova"/>
                <a:sym typeface="Proxima Nova"/>
              </a:defRPr>
            </a:lvl2pPr>
            <a:lvl3pPr lvl="2">
              <a:spcBef>
                <a:spcPts val="0"/>
              </a:spcBef>
              <a:spcAft>
                <a:spcPts val="0"/>
              </a:spcAft>
              <a:buSzPts val="2800"/>
              <a:buFont typeface="Proxima Nova"/>
              <a:buNone/>
              <a:defRPr>
                <a:latin typeface="Proxima Nova"/>
                <a:ea typeface="Proxima Nova"/>
                <a:cs typeface="Proxima Nova"/>
                <a:sym typeface="Proxima Nova"/>
              </a:defRPr>
            </a:lvl3pPr>
            <a:lvl4pPr lvl="3">
              <a:spcBef>
                <a:spcPts val="0"/>
              </a:spcBef>
              <a:spcAft>
                <a:spcPts val="0"/>
              </a:spcAft>
              <a:buSzPts val="2800"/>
              <a:buFont typeface="Proxima Nova"/>
              <a:buNone/>
              <a:defRPr>
                <a:latin typeface="Proxima Nova"/>
                <a:ea typeface="Proxima Nova"/>
                <a:cs typeface="Proxima Nova"/>
                <a:sym typeface="Proxima Nova"/>
              </a:defRPr>
            </a:lvl4pPr>
            <a:lvl5pPr lvl="4">
              <a:spcBef>
                <a:spcPts val="0"/>
              </a:spcBef>
              <a:spcAft>
                <a:spcPts val="0"/>
              </a:spcAft>
              <a:buSzPts val="2800"/>
              <a:buFont typeface="Proxima Nova"/>
              <a:buNone/>
              <a:defRPr>
                <a:latin typeface="Proxima Nova"/>
                <a:ea typeface="Proxima Nova"/>
                <a:cs typeface="Proxima Nova"/>
                <a:sym typeface="Proxima Nova"/>
              </a:defRPr>
            </a:lvl5pPr>
            <a:lvl6pPr lvl="5">
              <a:spcBef>
                <a:spcPts val="0"/>
              </a:spcBef>
              <a:spcAft>
                <a:spcPts val="0"/>
              </a:spcAft>
              <a:buSzPts val="2800"/>
              <a:buFont typeface="Proxima Nova"/>
              <a:buNone/>
              <a:defRPr>
                <a:latin typeface="Proxima Nova"/>
                <a:ea typeface="Proxima Nova"/>
                <a:cs typeface="Proxima Nova"/>
                <a:sym typeface="Proxima Nova"/>
              </a:defRPr>
            </a:lvl6pPr>
            <a:lvl7pPr lvl="6">
              <a:spcBef>
                <a:spcPts val="0"/>
              </a:spcBef>
              <a:spcAft>
                <a:spcPts val="0"/>
              </a:spcAft>
              <a:buSzPts val="2800"/>
              <a:buFont typeface="Proxima Nova"/>
              <a:buNone/>
              <a:defRPr>
                <a:latin typeface="Proxima Nova"/>
                <a:ea typeface="Proxima Nova"/>
                <a:cs typeface="Proxima Nova"/>
                <a:sym typeface="Proxima Nova"/>
              </a:defRPr>
            </a:lvl7pPr>
            <a:lvl8pPr lvl="7">
              <a:spcBef>
                <a:spcPts val="0"/>
              </a:spcBef>
              <a:spcAft>
                <a:spcPts val="0"/>
              </a:spcAft>
              <a:buSzPts val="2800"/>
              <a:buFont typeface="Proxima Nova"/>
              <a:buNone/>
              <a:defRPr>
                <a:latin typeface="Proxima Nova"/>
                <a:ea typeface="Proxima Nova"/>
                <a:cs typeface="Proxima Nova"/>
                <a:sym typeface="Proxima Nova"/>
              </a:defRPr>
            </a:lvl8pPr>
            <a:lvl9pPr lvl="8">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52" name="Google Shape;52;p13"/>
          <p:cNvSpPr txBox="1">
            <a:spLocks noGrp="1"/>
          </p:cNvSpPr>
          <p:nvPr>
            <p:ph type="body" idx="1"/>
          </p:nvPr>
        </p:nvSpPr>
        <p:spPr>
          <a:xfrm>
            <a:off x="885525" y="2786950"/>
            <a:ext cx="5812200" cy="174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Proxima Nova"/>
              <a:buChar char="●"/>
              <a:defRPr>
                <a:latin typeface="Proxima Nova"/>
                <a:ea typeface="Proxima Nova"/>
                <a:cs typeface="Proxima Nova"/>
                <a:sym typeface="Proxima Nova"/>
              </a:defRPr>
            </a:lvl1pPr>
            <a:lvl2pPr marL="914400" lvl="1" indent="-317500">
              <a:spcBef>
                <a:spcPts val="0"/>
              </a:spcBef>
              <a:spcAft>
                <a:spcPts val="0"/>
              </a:spcAft>
              <a:buSzPts val="1400"/>
              <a:buFont typeface="Proxima Nova"/>
              <a:buChar char="○"/>
              <a:defRPr>
                <a:latin typeface="Proxima Nova"/>
                <a:ea typeface="Proxima Nova"/>
                <a:cs typeface="Proxima Nova"/>
                <a:sym typeface="Proxima Nova"/>
              </a:defRPr>
            </a:lvl2pPr>
            <a:lvl3pPr marL="1371600" lvl="2" indent="-317500">
              <a:spcBef>
                <a:spcPts val="0"/>
              </a:spcBef>
              <a:spcAft>
                <a:spcPts val="0"/>
              </a:spcAft>
              <a:buSzPts val="1400"/>
              <a:buFont typeface="Proxima Nova"/>
              <a:buChar char="■"/>
              <a:defRPr>
                <a:latin typeface="Proxima Nova"/>
                <a:ea typeface="Proxima Nova"/>
                <a:cs typeface="Proxima Nova"/>
                <a:sym typeface="Proxima Nova"/>
              </a:defRPr>
            </a:lvl3pPr>
            <a:lvl4pPr marL="1828800" lvl="3" indent="-317500">
              <a:spcBef>
                <a:spcPts val="0"/>
              </a:spcBef>
              <a:spcAft>
                <a:spcPts val="0"/>
              </a:spcAft>
              <a:buSzPts val="1400"/>
              <a:buFont typeface="Proxima Nova"/>
              <a:buChar char="●"/>
              <a:defRPr>
                <a:latin typeface="Proxima Nova"/>
                <a:ea typeface="Proxima Nova"/>
                <a:cs typeface="Proxima Nova"/>
                <a:sym typeface="Proxima Nova"/>
              </a:defRPr>
            </a:lvl4pPr>
            <a:lvl5pPr marL="2286000" lvl="4" indent="-317500">
              <a:spcBef>
                <a:spcPts val="0"/>
              </a:spcBef>
              <a:spcAft>
                <a:spcPts val="0"/>
              </a:spcAft>
              <a:buSzPts val="1400"/>
              <a:buFont typeface="Proxima Nova"/>
              <a:buChar char="○"/>
              <a:defRPr>
                <a:latin typeface="Proxima Nova"/>
                <a:ea typeface="Proxima Nova"/>
                <a:cs typeface="Proxima Nova"/>
                <a:sym typeface="Proxima Nova"/>
              </a:defRPr>
            </a:lvl5pPr>
            <a:lvl6pPr marL="2743200" lvl="5" indent="-317500">
              <a:spcBef>
                <a:spcPts val="0"/>
              </a:spcBef>
              <a:spcAft>
                <a:spcPts val="0"/>
              </a:spcAft>
              <a:buSzPts val="1400"/>
              <a:buFont typeface="Proxima Nova"/>
              <a:buChar char="■"/>
              <a:defRPr>
                <a:latin typeface="Proxima Nova"/>
                <a:ea typeface="Proxima Nova"/>
                <a:cs typeface="Proxima Nova"/>
                <a:sym typeface="Proxima Nova"/>
              </a:defRPr>
            </a:lvl6pPr>
            <a:lvl7pPr marL="3200400" lvl="6" indent="-317500">
              <a:spcBef>
                <a:spcPts val="0"/>
              </a:spcBef>
              <a:spcAft>
                <a:spcPts val="0"/>
              </a:spcAft>
              <a:buSzPts val="1400"/>
              <a:buFont typeface="Proxima Nova"/>
              <a:buChar char="●"/>
              <a:defRPr>
                <a:latin typeface="Proxima Nova"/>
                <a:ea typeface="Proxima Nova"/>
                <a:cs typeface="Proxima Nova"/>
                <a:sym typeface="Proxima Nova"/>
              </a:defRPr>
            </a:lvl7pPr>
            <a:lvl8pPr marL="3657600" lvl="7" indent="-317500">
              <a:spcBef>
                <a:spcPts val="0"/>
              </a:spcBef>
              <a:spcAft>
                <a:spcPts val="0"/>
              </a:spcAft>
              <a:buSzPts val="1400"/>
              <a:buFont typeface="Proxima Nova"/>
              <a:buChar char="○"/>
              <a:defRPr>
                <a:latin typeface="Proxima Nova"/>
                <a:ea typeface="Proxima Nova"/>
                <a:cs typeface="Proxima Nova"/>
                <a:sym typeface="Proxima Nova"/>
              </a:defRPr>
            </a:lvl8pPr>
            <a:lvl9pPr marL="4114800" lvl="8" indent="-317500">
              <a:spcBef>
                <a:spcPts val="0"/>
              </a:spcBef>
              <a:spcAft>
                <a:spcPts val="0"/>
              </a:spcAft>
              <a:buSzPts val="1400"/>
              <a:buFont typeface="Proxima Nova"/>
              <a:buChar char="■"/>
              <a:defRPr>
                <a:latin typeface="Proxima Nova"/>
                <a:ea typeface="Proxima Nova"/>
                <a:cs typeface="Proxima Nova"/>
                <a:sym typeface="Proxima Nova"/>
              </a:defRPr>
            </a:lvl9pPr>
          </a:lstStyle>
          <a:p>
            <a:endParaRPr/>
          </a:p>
        </p:txBody>
      </p:sp>
      <p:sp>
        <p:nvSpPr>
          <p:cNvPr id="53" name="Google Shape;53;p1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pic>
        <p:nvPicPr>
          <p:cNvPr id="54" name="Google Shape;54;p13"/>
          <p:cNvPicPr preferRelativeResize="0"/>
          <p:nvPr/>
        </p:nvPicPr>
        <p:blipFill>
          <a:blip r:embed="rId2">
            <a:alphaModFix/>
          </a:blip>
          <a:stretch>
            <a:fillRect/>
          </a:stretch>
        </p:blipFill>
        <p:spPr>
          <a:xfrm>
            <a:off x="7620000" y="260750"/>
            <a:ext cx="1195402" cy="514224"/>
          </a:xfrm>
          <a:prstGeom prst="rect">
            <a:avLst/>
          </a:prstGeom>
          <a:noFill/>
          <a:ln>
            <a:noFill/>
          </a:ln>
        </p:spPr>
      </p:pic>
      <p:sp>
        <p:nvSpPr>
          <p:cNvPr id="55" name="Google Shape;55;p13"/>
          <p:cNvSpPr txBox="1"/>
          <p:nvPr/>
        </p:nvSpPr>
        <p:spPr>
          <a:xfrm>
            <a:off x="952525" y="302375"/>
            <a:ext cx="23787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dk2"/>
              </a:solidFill>
              <a:latin typeface="Proxima Nova"/>
              <a:ea typeface="Proxima Nova"/>
              <a:cs typeface="Proxima Nova"/>
              <a:sym typeface="Proxima Nova"/>
            </a:endParaRPr>
          </a:p>
        </p:txBody>
      </p:sp>
      <p:sp>
        <p:nvSpPr>
          <p:cNvPr id="56" name="Google Shape;56;p13"/>
          <p:cNvSpPr txBox="1">
            <a:spLocks noGrp="1"/>
          </p:cNvSpPr>
          <p:nvPr>
            <p:ph type="subTitle" idx="2"/>
          </p:nvPr>
        </p:nvSpPr>
        <p:spPr>
          <a:xfrm>
            <a:off x="912175" y="310613"/>
            <a:ext cx="3018900" cy="4977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Proxima Nova"/>
              <a:buNone/>
              <a:defRPr>
                <a:latin typeface="Proxima Nova"/>
                <a:ea typeface="Proxima Nova"/>
                <a:cs typeface="Proxima Nova"/>
                <a:sym typeface="Proxima Nova"/>
              </a:defRPr>
            </a:lvl1pPr>
            <a:lvl2pPr lvl="1">
              <a:spcBef>
                <a:spcPts val="0"/>
              </a:spcBef>
              <a:spcAft>
                <a:spcPts val="0"/>
              </a:spcAft>
              <a:buSzPts val="1400"/>
              <a:buFont typeface="Proxima Nova"/>
              <a:buNone/>
              <a:defRPr>
                <a:latin typeface="Proxima Nova"/>
                <a:ea typeface="Proxima Nova"/>
                <a:cs typeface="Proxima Nova"/>
                <a:sym typeface="Proxima Nova"/>
              </a:defRPr>
            </a:lvl2pPr>
            <a:lvl3pPr lvl="2">
              <a:spcBef>
                <a:spcPts val="0"/>
              </a:spcBef>
              <a:spcAft>
                <a:spcPts val="0"/>
              </a:spcAft>
              <a:buSzPts val="1400"/>
              <a:buFont typeface="Proxima Nova"/>
              <a:buNone/>
              <a:defRPr>
                <a:latin typeface="Proxima Nova"/>
                <a:ea typeface="Proxima Nova"/>
                <a:cs typeface="Proxima Nova"/>
                <a:sym typeface="Proxima Nova"/>
              </a:defRPr>
            </a:lvl3pPr>
            <a:lvl4pPr lvl="3">
              <a:spcBef>
                <a:spcPts val="0"/>
              </a:spcBef>
              <a:spcAft>
                <a:spcPts val="0"/>
              </a:spcAft>
              <a:buSzPts val="1400"/>
              <a:buFont typeface="Proxima Nova"/>
              <a:buNone/>
              <a:defRPr>
                <a:latin typeface="Proxima Nova"/>
                <a:ea typeface="Proxima Nova"/>
                <a:cs typeface="Proxima Nova"/>
                <a:sym typeface="Proxima Nova"/>
              </a:defRPr>
            </a:lvl4pPr>
            <a:lvl5pPr lvl="4">
              <a:spcBef>
                <a:spcPts val="0"/>
              </a:spcBef>
              <a:spcAft>
                <a:spcPts val="0"/>
              </a:spcAft>
              <a:buSzPts val="1400"/>
              <a:buFont typeface="Proxima Nova"/>
              <a:buNone/>
              <a:defRPr>
                <a:latin typeface="Proxima Nova"/>
                <a:ea typeface="Proxima Nova"/>
                <a:cs typeface="Proxima Nova"/>
                <a:sym typeface="Proxima Nova"/>
              </a:defRPr>
            </a:lvl5pPr>
            <a:lvl6pPr lvl="5">
              <a:spcBef>
                <a:spcPts val="0"/>
              </a:spcBef>
              <a:spcAft>
                <a:spcPts val="0"/>
              </a:spcAft>
              <a:buSzPts val="1400"/>
              <a:buFont typeface="Proxima Nova"/>
              <a:buNone/>
              <a:defRPr>
                <a:latin typeface="Proxima Nova"/>
                <a:ea typeface="Proxima Nova"/>
                <a:cs typeface="Proxima Nova"/>
                <a:sym typeface="Proxima Nova"/>
              </a:defRPr>
            </a:lvl6pPr>
            <a:lvl7pPr lvl="6">
              <a:spcBef>
                <a:spcPts val="0"/>
              </a:spcBef>
              <a:spcAft>
                <a:spcPts val="0"/>
              </a:spcAft>
              <a:buSzPts val="1400"/>
              <a:buFont typeface="Proxima Nova"/>
              <a:buNone/>
              <a:defRPr>
                <a:latin typeface="Proxima Nova"/>
                <a:ea typeface="Proxima Nova"/>
                <a:cs typeface="Proxima Nova"/>
                <a:sym typeface="Proxima Nova"/>
              </a:defRPr>
            </a:lvl7pPr>
            <a:lvl8pPr lvl="7">
              <a:spcBef>
                <a:spcPts val="0"/>
              </a:spcBef>
              <a:spcAft>
                <a:spcPts val="0"/>
              </a:spcAft>
              <a:buSzPts val="1400"/>
              <a:buFont typeface="Proxima Nova"/>
              <a:buNone/>
              <a:defRPr>
                <a:latin typeface="Proxima Nova"/>
                <a:ea typeface="Proxima Nova"/>
                <a:cs typeface="Proxima Nova"/>
                <a:sym typeface="Proxima Nova"/>
              </a:defRPr>
            </a:lvl8pPr>
            <a:lvl9pPr lvl="8">
              <a:spcBef>
                <a:spcPts val="0"/>
              </a:spcBef>
              <a:spcAft>
                <a:spcPts val="0"/>
              </a:spcAft>
              <a:buSzPts val="1400"/>
              <a:buFont typeface="Proxima Nova"/>
              <a:buNone/>
              <a:defRPr>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4016536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sp>
        <p:nvSpPr>
          <p:cNvPr id="53" name="Google Shape;53;p4"/>
          <p:cNvSpPr txBox="1">
            <a:spLocks noGrp="1"/>
          </p:cNvSpPr>
          <p:nvPr>
            <p:ph type="title"/>
          </p:nvPr>
        </p:nvSpPr>
        <p:spPr>
          <a:xfrm>
            <a:off x="885525" y="1480525"/>
            <a:ext cx="4028100" cy="11703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roxima Nova"/>
              <a:buNone/>
              <a:defRPr>
                <a:latin typeface="Proxima Nova"/>
                <a:ea typeface="Proxima Nova"/>
                <a:cs typeface="Proxima Nova"/>
                <a:sym typeface="Proxima Nova"/>
              </a:defRPr>
            </a:lvl1pPr>
            <a:lvl2pPr lvl="1">
              <a:spcBef>
                <a:spcPts val="0"/>
              </a:spcBef>
              <a:spcAft>
                <a:spcPts val="0"/>
              </a:spcAft>
              <a:buSzPts val="2800"/>
              <a:buFont typeface="Proxima Nova"/>
              <a:buNone/>
              <a:defRPr>
                <a:latin typeface="Proxima Nova"/>
                <a:ea typeface="Proxima Nova"/>
                <a:cs typeface="Proxima Nova"/>
                <a:sym typeface="Proxima Nova"/>
              </a:defRPr>
            </a:lvl2pPr>
            <a:lvl3pPr lvl="2">
              <a:spcBef>
                <a:spcPts val="0"/>
              </a:spcBef>
              <a:spcAft>
                <a:spcPts val="0"/>
              </a:spcAft>
              <a:buSzPts val="2800"/>
              <a:buFont typeface="Proxima Nova"/>
              <a:buNone/>
              <a:defRPr>
                <a:latin typeface="Proxima Nova"/>
                <a:ea typeface="Proxima Nova"/>
                <a:cs typeface="Proxima Nova"/>
                <a:sym typeface="Proxima Nova"/>
              </a:defRPr>
            </a:lvl3pPr>
            <a:lvl4pPr lvl="3">
              <a:spcBef>
                <a:spcPts val="0"/>
              </a:spcBef>
              <a:spcAft>
                <a:spcPts val="0"/>
              </a:spcAft>
              <a:buSzPts val="2800"/>
              <a:buFont typeface="Proxima Nova"/>
              <a:buNone/>
              <a:defRPr>
                <a:latin typeface="Proxima Nova"/>
                <a:ea typeface="Proxima Nova"/>
                <a:cs typeface="Proxima Nova"/>
                <a:sym typeface="Proxima Nova"/>
              </a:defRPr>
            </a:lvl4pPr>
            <a:lvl5pPr lvl="4">
              <a:spcBef>
                <a:spcPts val="0"/>
              </a:spcBef>
              <a:spcAft>
                <a:spcPts val="0"/>
              </a:spcAft>
              <a:buSzPts val="2800"/>
              <a:buFont typeface="Proxima Nova"/>
              <a:buNone/>
              <a:defRPr>
                <a:latin typeface="Proxima Nova"/>
                <a:ea typeface="Proxima Nova"/>
                <a:cs typeface="Proxima Nova"/>
                <a:sym typeface="Proxima Nova"/>
              </a:defRPr>
            </a:lvl5pPr>
            <a:lvl6pPr lvl="5">
              <a:spcBef>
                <a:spcPts val="0"/>
              </a:spcBef>
              <a:spcAft>
                <a:spcPts val="0"/>
              </a:spcAft>
              <a:buSzPts val="2800"/>
              <a:buFont typeface="Proxima Nova"/>
              <a:buNone/>
              <a:defRPr>
                <a:latin typeface="Proxima Nova"/>
                <a:ea typeface="Proxima Nova"/>
                <a:cs typeface="Proxima Nova"/>
                <a:sym typeface="Proxima Nova"/>
              </a:defRPr>
            </a:lvl6pPr>
            <a:lvl7pPr lvl="6">
              <a:spcBef>
                <a:spcPts val="0"/>
              </a:spcBef>
              <a:spcAft>
                <a:spcPts val="0"/>
              </a:spcAft>
              <a:buSzPts val="2800"/>
              <a:buFont typeface="Proxima Nova"/>
              <a:buNone/>
              <a:defRPr>
                <a:latin typeface="Proxima Nova"/>
                <a:ea typeface="Proxima Nova"/>
                <a:cs typeface="Proxima Nova"/>
                <a:sym typeface="Proxima Nova"/>
              </a:defRPr>
            </a:lvl7pPr>
            <a:lvl8pPr lvl="7">
              <a:spcBef>
                <a:spcPts val="0"/>
              </a:spcBef>
              <a:spcAft>
                <a:spcPts val="0"/>
              </a:spcAft>
              <a:buSzPts val="2800"/>
              <a:buFont typeface="Proxima Nova"/>
              <a:buNone/>
              <a:defRPr>
                <a:latin typeface="Proxima Nova"/>
                <a:ea typeface="Proxima Nova"/>
                <a:cs typeface="Proxima Nova"/>
                <a:sym typeface="Proxima Nova"/>
              </a:defRPr>
            </a:lvl8pPr>
            <a:lvl9pPr lvl="8">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54" name="Google Shape;54;p4"/>
          <p:cNvSpPr txBox="1">
            <a:spLocks noGrp="1"/>
          </p:cNvSpPr>
          <p:nvPr>
            <p:ph type="body" idx="1"/>
          </p:nvPr>
        </p:nvSpPr>
        <p:spPr>
          <a:xfrm>
            <a:off x="885525" y="2786950"/>
            <a:ext cx="5812200" cy="1744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Font typeface="Proxima Nova"/>
              <a:buChar char="●"/>
              <a:defRPr>
                <a:latin typeface="Proxima Nova"/>
                <a:ea typeface="Proxima Nova"/>
                <a:cs typeface="Proxima Nova"/>
                <a:sym typeface="Proxima Nova"/>
              </a:defRPr>
            </a:lvl1pPr>
            <a:lvl2pPr marL="914400" lvl="1" indent="-298450">
              <a:spcBef>
                <a:spcPts val="0"/>
              </a:spcBef>
              <a:spcAft>
                <a:spcPts val="0"/>
              </a:spcAft>
              <a:buSzPts val="1100"/>
              <a:buFont typeface="Proxima Nova"/>
              <a:buChar char="○"/>
              <a:defRPr>
                <a:latin typeface="Proxima Nova"/>
                <a:ea typeface="Proxima Nova"/>
                <a:cs typeface="Proxima Nova"/>
                <a:sym typeface="Proxima Nova"/>
              </a:defRPr>
            </a:lvl2pPr>
            <a:lvl3pPr marL="1371600" lvl="2" indent="-298450">
              <a:spcBef>
                <a:spcPts val="0"/>
              </a:spcBef>
              <a:spcAft>
                <a:spcPts val="0"/>
              </a:spcAft>
              <a:buSzPts val="1100"/>
              <a:buFont typeface="Proxima Nova"/>
              <a:buChar char="■"/>
              <a:defRPr>
                <a:latin typeface="Proxima Nova"/>
                <a:ea typeface="Proxima Nova"/>
                <a:cs typeface="Proxima Nova"/>
                <a:sym typeface="Proxima Nova"/>
              </a:defRPr>
            </a:lvl3pPr>
            <a:lvl4pPr marL="1828800" lvl="3" indent="-298450">
              <a:spcBef>
                <a:spcPts val="0"/>
              </a:spcBef>
              <a:spcAft>
                <a:spcPts val="0"/>
              </a:spcAft>
              <a:buSzPts val="1100"/>
              <a:buFont typeface="Proxima Nova"/>
              <a:buChar char="●"/>
              <a:defRPr>
                <a:latin typeface="Proxima Nova"/>
                <a:ea typeface="Proxima Nova"/>
                <a:cs typeface="Proxima Nova"/>
                <a:sym typeface="Proxima Nova"/>
              </a:defRPr>
            </a:lvl4pPr>
            <a:lvl5pPr marL="2286000" lvl="4" indent="-298450">
              <a:spcBef>
                <a:spcPts val="0"/>
              </a:spcBef>
              <a:spcAft>
                <a:spcPts val="0"/>
              </a:spcAft>
              <a:buSzPts val="1100"/>
              <a:buFont typeface="Proxima Nova"/>
              <a:buChar char="○"/>
              <a:defRPr>
                <a:latin typeface="Proxima Nova"/>
                <a:ea typeface="Proxima Nova"/>
                <a:cs typeface="Proxima Nova"/>
                <a:sym typeface="Proxima Nova"/>
              </a:defRPr>
            </a:lvl5pPr>
            <a:lvl6pPr marL="2743200" lvl="5" indent="-298450">
              <a:spcBef>
                <a:spcPts val="0"/>
              </a:spcBef>
              <a:spcAft>
                <a:spcPts val="0"/>
              </a:spcAft>
              <a:buSzPts val="1100"/>
              <a:buFont typeface="Proxima Nova"/>
              <a:buChar char="■"/>
              <a:defRPr>
                <a:latin typeface="Proxima Nova"/>
                <a:ea typeface="Proxima Nova"/>
                <a:cs typeface="Proxima Nova"/>
                <a:sym typeface="Proxima Nova"/>
              </a:defRPr>
            </a:lvl6pPr>
            <a:lvl7pPr marL="3200400" lvl="6" indent="-298450">
              <a:spcBef>
                <a:spcPts val="0"/>
              </a:spcBef>
              <a:spcAft>
                <a:spcPts val="0"/>
              </a:spcAft>
              <a:buSzPts val="1100"/>
              <a:buFont typeface="Proxima Nova"/>
              <a:buChar char="●"/>
              <a:defRPr>
                <a:latin typeface="Proxima Nova"/>
                <a:ea typeface="Proxima Nova"/>
                <a:cs typeface="Proxima Nova"/>
                <a:sym typeface="Proxima Nova"/>
              </a:defRPr>
            </a:lvl7pPr>
            <a:lvl8pPr marL="3657600" lvl="7" indent="-298450">
              <a:spcBef>
                <a:spcPts val="0"/>
              </a:spcBef>
              <a:spcAft>
                <a:spcPts val="0"/>
              </a:spcAft>
              <a:buSzPts val="1100"/>
              <a:buFont typeface="Proxima Nova"/>
              <a:buChar char="○"/>
              <a:defRPr>
                <a:latin typeface="Proxima Nova"/>
                <a:ea typeface="Proxima Nova"/>
                <a:cs typeface="Proxima Nova"/>
                <a:sym typeface="Proxima Nova"/>
              </a:defRPr>
            </a:lvl8pPr>
            <a:lvl9pPr marL="4114800" lvl="8" indent="-298450">
              <a:spcBef>
                <a:spcPts val="0"/>
              </a:spcBef>
              <a:spcAft>
                <a:spcPts val="0"/>
              </a:spcAft>
              <a:buSzPts val="1100"/>
              <a:buFont typeface="Proxima Nova"/>
              <a:buChar char="■"/>
              <a:defRPr>
                <a:latin typeface="Proxima Nova"/>
                <a:ea typeface="Proxima Nova"/>
                <a:cs typeface="Proxima Nova"/>
                <a:sym typeface="Proxima Nova"/>
              </a:defRPr>
            </a:lvl9pPr>
          </a:lstStyle>
          <a:p>
            <a:endParaRPr/>
          </a:p>
        </p:txBody>
      </p:sp>
      <p:sp>
        <p:nvSpPr>
          <p:cNvPr id="55" name="Google Shape;55;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pic>
        <p:nvPicPr>
          <p:cNvPr id="56" name="Google Shape;56;p4"/>
          <p:cNvPicPr preferRelativeResize="0"/>
          <p:nvPr/>
        </p:nvPicPr>
        <p:blipFill>
          <a:blip r:embed="rId2">
            <a:alphaModFix/>
          </a:blip>
          <a:stretch>
            <a:fillRect/>
          </a:stretch>
        </p:blipFill>
        <p:spPr>
          <a:xfrm>
            <a:off x="7620000" y="260750"/>
            <a:ext cx="1195402" cy="514224"/>
          </a:xfrm>
          <a:prstGeom prst="rect">
            <a:avLst/>
          </a:prstGeom>
          <a:noFill/>
          <a:ln>
            <a:noFill/>
          </a:ln>
        </p:spPr>
      </p:pic>
      <p:sp>
        <p:nvSpPr>
          <p:cNvPr id="57" name="Google Shape;57;p4"/>
          <p:cNvSpPr txBox="1"/>
          <p:nvPr/>
        </p:nvSpPr>
        <p:spPr>
          <a:xfrm>
            <a:off x="952525" y="302375"/>
            <a:ext cx="23787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dk2"/>
              </a:solidFill>
              <a:latin typeface="Proxima Nova"/>
              <a:ea typeface="Proxima Nova"/>
              <a:cs typeface="Proxima Nova"/>
              <a:sym typeface="Proxima Nova"/>
            </a:endParaRPr>
          </a:p>
        </p:txBody>
      </p:sp>
      <p:sp>
        <p:nvSpPr>
          <p:cNvPr id="58" name="Google Shape;58;p4"/>
          <p:cNvSpPr txBox="1">
            <a:spLocks noGrp="1"/>
          </p:cNvSpPr>
          <p:nvPr>
            <p:ph type="subTitle" idx="2"/>
          </p:nvPr>
        </p:nvSpPr>
        <p:spPr>
          <a:xfrm>
            <a:off x="912175" y="310613"/>
            <a:ext cx="3018900" cy="4977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Proxima Nova"/>
              <a:buNone/>
              <a:defRPr>
                <a:latin typeface="Proxima Nova"/>
                <a:ea typeface="Proxima Nova"/>
                <a:cs typeface="Proxima Nova"/>
                <a:sym typeface="Proxima Nova"/>
              </a:defRPr>
            </a:lvl1pPr>
            <a:lvl2pPr lvl="1">
              <a:spcBef>
                <a:spcPts val="0"/>
              </a:spcBef>
              <a:spcAft>
                <a:spcPts val="0"/>
              </a:spcAft>
              <a:buSzPts val="1100"/>
              <a:buFont typeface="Proxima Nova"/>
              <a:buNone/>
              <a:defRPr>
                <a:latin typeface="Proxima Nova"/>
                <a:ea typeface="Proxima Nova"/>
                <a:cs typeface="Proxima Nova"/>
                <a:sym typeface="Proxima Nova"/>
              </a:defRPr>
            </a:lvl2pPr>
            <a:lvl3pPr lvl="2">
              <a:spcBef>
                <a:spcPts val="0"/>
              </a:spcBef>
              <a:spcAft>
                <a:spcPts val="0"/>
              </a:spcAft>
              <a:buSzPts val="1100"/>
              <a:buFont typeface="Proxima Nova"/>
              <a:buNone/>
              <a:defRPr>
                <a:latin typeface="Proxima Nova"/>
                <a:ea typeface="Proxima Nova"/>
                <a:cs typeface="Proxima Nova"/>
                <a:sym typeface="Proxima Nova"/>
              </a:defRPr>
            </a:lvl3pPr>
            <a:lvl4pPr lvl="3">
              <a:spcBef>
                <a:spcPts val="0"/>
              </a:spcBef>
              <a:spcAft>
                <a:spcPts val="0"/>
              </a:spcAft>
              <a:buSzPts val="1100"/>
              <a:buFont typeface="Proxima Nova"/>
              <a:buNone/>
              <a:defRPr>
                <a:latin typeface="Proxima Nova"/>
                <a:ea typeface="Proxima Nova"/>
                <a:cs typeface="Proxima Nova"/>
                <a:sym typeface="Proxima Nova"/>
              </a:defRPr>
            </a:lvl4pPr>
            <a:lvl5pPr lvl="4">
              <a:spcBef>
                <a:spcPts val="0"/>
              </a:spcBef>
              <a:spcAft>
                <a:spcPts val="0"/>
              </a:spcAft>
              <a:buSzPts val="1100"/>
              <a:buFont typeface="Proxima Nova"/>
              <a:buNone/>
              <a:defRPr>
                <a:latin typeface="Proxima Nova"/>
                <a:ea typeface="Proxima Nova"/>
                <a:cs typeface="Proxima Nova"/>
                <a:sym typeface="Proxima Nova"/>
              </a:defRPr>
            </a:lvl5pPr>
            <a:lvl6pPr lvl="5">
              <a:spcBef>
                <a:spcPts val="0"/>
              </a:spcBef>
              <a:spcAft>
                <a:spcPts val="0"/>
              </a:spcAft>
              <a:buSzPts val="1100"/>
              <a:buFont typeface="Proxima Nova"/>
              <a:buNone/>
              <a:defRPr>
                <a:latin typeface="Proxima Nova"/>
                <a:ea typeface="Proxima Nova"/>
                <a:cs typeface="Proxima Nova"/>
                <a:sym typeface="Proxima Nova"/>
              </a:defRPr>
            </a:lvl6pPr>
            <a:lvl7pPr lvl="6">
              <a:spcBef>
                <a:spcPts val="0"/>
              </a:spcBef>
              <a:spcAft>
                <a:spcPts val="0"/>
              </a:spcAft>
              <a:buSzPts val="1100"/>
              <a:buFont typeface="Proxima Nova"/>
              <a:buNone/>
              <a:defRPr>
                <a:latin typeface="Proxima Nova"/>
                <a:ea typeface="Proxima Nova"/>
                <a:cs typeface="Proxima Nova"/>
                <a:sym typeface="Proxima Nova"/>
              </a:defRPr>
            </a:lvl7pPr>
            <a:lvl8pPr lvl="7">
              <a:spcBef>
                <a:spcPts val="0"/>
              </a:spcBef>
              <a:spcAft>
                <a:spcPts val="0"/>
              </a:spcAft>
              <a:buSzPts val="1100"/>
              <a:buFont typeface="Proxima Nova"/>
              <a:buNone/>
              <a:defRPr>
                <a:latin typeface="Proxima Nova"/>
                <a:ea typeface="Proxima Nova"/>
                <a:cs typeface="Proxima Nova"/>
                <a:sym typeface="Proxima Nova"/>
              </a:defRPr>
            </a:lvl8pPr>
            <a:lvl9pPr lvl="8">
              <a:spcBef>
                <a:spcPts val="0"/>
              </a:spcBef>
              <a:spcAft>
                <a:spcPts val="0"/>
              </a:spcAft>
              <a:buSzPts val="1100"/>
              <a:buFont typeface="Proxima Nova"/>
              <a:buNone/>
              <a:defRPr>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99413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59257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538727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42_ECA843CC.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www.domovyonline.cz/www/prohlidky/Detske_centrum_Ostruvek/"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hyperlink" Target="https://www.domovyonline.cz/www/prohlidky/Detske_centrum_Ostruvek/"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3.svg"/><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A2E37"/>
        </a:solidFill>
        <a:effectLst/>
      </p:bgPr>
    </p:bg>
    <p:spTree>
      <p:nvGrpSpPr>
        <p:cNvPr id="1" name=""/>
        <p:cNvGrpSpPr/>
        <p:nvPr/>
      </p:nvGrpSpPr>
      <p:grpSpPr>
        <a:xfrm>
          <a:off x="0" y="0"/>
          <a:ext cx="0" cy="0"/>
          <a:chOff x="0" y="0"/>
          <a:chExt cx="0" cy="0"/>
        </a:xfrm>
      </p:grpSpPr>
      <p:sp>
        <p:nvSpPr>
          <p:cNvPr id="2" name="Shape 0"/>
          <p:cNvSpPr/>
          <p:nvPr/>
        </p:nvSpPr>
        <p:spPr>
          <a:xfrm>
            <a:off x="0" y="0"/>
            <a:ext cx="9144000" cy="54864"/>
          </a:xfrm>
          <a:prstGeom prst="rect">
            <a:avLst/>
          </a:prstGeom>
          <a:solidFill>
            <a:srgbClr val="DAB185"/>
          </a:solidFill>
          <a:ln/>
        </p:spPr>
        <p:txBody>
          <a:bodyPr/>
          <a:lstStyle/>
          <a:p>
            <a:endParaRPr lang="cs-CZ"/>
          </a:p>
        </p:txBody>
      </p:sp>
      <p:sp>
        <p:nvSpPr>
          <p:cNvPr id="3" name="Text 1"/>
          <p:cNvSpPr/>
          <p:nvPr/>
        </p:nvSpPr>
        <p:spPr>
          <a:xfrm>
            <a:off x="565722" y="672084"/>
            <a:ext cx="7680960" cy="2011680"/>
          </a:xfrm>
          <a:prstGeom prst="rect">
            <a:avLst/>
          </a:prstGeom>
          <a:noFill/>
          <a:ln/>
        </p:spPr>
        <p:txBody>
          <a:bodyPr wrap="square" rtlCol="0" anchor="ctr"/>
          <a:lstStyle/>
          <a:p>
            <a:pPr marL="0" indent="0">
              <a:lnSpc>
                <a:spcPct val="110000"/>
              </a:lnSpc>
              <a:buNone/>
            </a:pPr>
            <a:r>
              <a:rPr lang="en-US" sz="4400" b="1" dirty="0">
                <a:solidFill>
                  <a:srgbClr val="FFFFFF"/>
                </a:solidFill>
                <a:latin typeface="Georgia" panose="02040502050405020303" pitchFamily="18" charset="0"/>
                <a:ea typeface="Georgia" pitchFamily="34" charset="-122"/>
                <a:cs typeface="Georgia" pitchFamily="34" charset="-120"/>
              </a:rPr>
              <a:t>Nové obzory</a:t>
            </a:r>
            <a:endParaRPr lang="en-US" sz="4400" dirty="0">
              <a:latin typeface="Georgia" panose="02040502050405020303" pitchFamily="18" charset="0"/>
            </a:endParaRPr>
          </a:p>
          <a:p>
            <a:pPr marL="0" indent="0">
              <a:lnSpc>
                <a:spcPct val="110000"/>
              </a:lnSpc>
              <a:buNone/>
            </a:pPr>
            <a:r>
              <a:rPr lang="en-US" sz="4400" b="1" dirty="0">
                <a:solidFill>
                  <a:srgbClr val="FFFFFF"/>
                </a:solidFill>
                <a:latin typeface="Georgia" panose="02040502050405020303" pitchFamily="18" charset="0"/>
                <a:ea typeface="Georgia" pitchFamily="34" charset="-122"/>
                <a:cs typeface="Georgia" pitchFamily="34" charset="-120"/>
              </a:rPr>
              <a:t>SSL Haná</a:t>
            </a:r>
            <a:endParaRPr lang="en-US" sz="4400" dirty="0">
              <a:latin typeface="Georgia" panose="02040502050405020303" pitchFamily="18" charset="0"/>
            </a:endParaRPr>
          </a:p>
        </p:txBody>
      </p:sp>
      <p:sp>
        <p:nvSpPr>
          <p:cNvPr id="4" name="Text 2"/>
          <p:cNvSpPr/>
          <p:nvPr/>
        </p:nvSpPr>
        <p:spPr>
          <a:xfrm>
            <a:off x="-1371600" y="2551452"/>
            <a:ext cx="8121078" cy="640080"/>
          </a:xfrm>
          <a:prstGeom prst="rect">
            <a:avLst/>
          </a:prstGeom>
          <a:noFill/>
          <a:ln/>
        </p:spPr>
        <p:txBody>
          <a:bodyPr wrap="square" rtlCol="0" anchor="ctr"/>
          <a:lstStyle/>
          <a:p>
            <a:pPr marL="0" indent="0" algn="ctr">
              <a:buNone/>
            </a:pPr>
            <a:r>
              <a:rPr lang="cs-CZ" sz="2400" i="1" dirty="0">
                <a:solidFill>
                  <a:srgbClr val="DAB185"/>
                </a:solidFill>
                <a:latin typeface="Georgia" panose="02040502050405020303" pitchFamily="18" charset="0"/>
                <a:ea typeface="Calibri" pitchFamily="34" charset="-122"/>
                <a:cs typeface="Calibri" pitchFamily="34" charset="-120"/>
              </a:rPr>
              <a:t>„</a:t>
            </a:r>
            <a:r>
              <a:rPr lang="en-US" sz="2400" i="1" dirty="0" err="1">
                <a:solidFill>
                  <a:srgbClr val="DAB185"/>
                </a:solidFill>
                <a:latin typeface="Georgia" panose="02040502050405020303" pitchFamily="18" charset="0"/>
                <a:ea typeface="Calibri" pitchFamily="34" charset="-122"/>
                <a:cs typeface="Calibri" pitchFamily="34" charset="-120"/>
              </a:rPr>
              <a:t>Vizuální</a:t>
            </a:r>
            <a:r>
              <a:rPr lang="en-US" sz="2400" i="1" dirty="0">
                <a:solidFill>
                  <a:srgbClr val="DAB185"/>
                </a:solidFill>
                <a:latin typeface="Georgia" panose="02040502050405020303" pitchFamily="18" charset="0"/>
                <a:ea typeface="Calibri" pitchFamily="34" charset="-122"/>
                <a:cs typeface="Calibri" pitchFamily="34" charset="-120"/>
              </a:rPr>
              <a:t> identita jako </a:t>
            </a:r>
            <a:r>
              <a:rPr lang="en-US" sz="2400" i="1" dirty="0" err="1">
                <a:solidFill>
                  <a:srgbClr val="DAB185"/>
                </a:solidFill>
                <a:latin typeface="Georgia" panose="02040502050405020303" pitchFamily="18" charset="0"/>
                <a:ea typeface="Calibri" pitchFamily="34" charset="-122"/>
                <a:cs typeface="Calibri" pitchFamily="34" charset="-120"/>
              </a:rPr>
              <a:t>kompas</a:t>
            </a:r>
            <a:r>
              <a:rPr lang="en-US" sz="2400" i="1" dirty="0">
                <a:solidFill>
                  <a:srgbClr val="DAB185"/>
                </a:solidFill>
                <a:latin typeface="Georgia" panose="02040502050405020303" pitchFamily="18" charset="0"/>
                <a:ea typeface="Calibri" pitchFamily="34" charset="-122"/>
                <a:cs typeface="Calibri" pitchFamily="34" charset="-120"/>
              </a:rPr>
              <a:t> </a:t>
            </a:r>
            <a:endParaRPr lang="cs-CZ" sz="2400" i="1" dirty="0">
              <a:solidFill>
                <a:srgbClr val="DAB185"/>
              </a:solidFill>
              <a:latin typeface="Georgia" panose="02040502050405020303" pitchFamily="18" charset="0"/>
              <a:ea typeface="Calibri" pitchFamily="34" charset="-122"/>
              <a:cs typeface="Calibri" pitchFamily="34" charset="-120"/>
            </a:endParaRPr>
          </a:p>
          <a:p>
            <a:pPr marL="0" indent="0" algn="ctr">
              <a:buNone/>
            </a:pPr>
            <a:r>
              <a:rPr lang="cs-CZ" sz="2400" i="1" dirty="0">
                <a:solidFill>
                  <a:srgbClr val="DAB185"/>
                </a:solidFill>
                <a:latin typeface="Georgia" panose="02040502050405020303" pitchFamily="18" charset="0"/>
                <a:ea typeface="Calibri" pitchFamily="34" charset="-122"/>
                <a:cs typeface="Calibri" pitchFamily="34" charset="-120"/>
              </a:rPr>
              <a:t>k</a:t>
            </a:r>
            <a:r>
              <a:rPr lang="en-US" sz="2400" i="1" dirty="0" err="1">
                <a:solidFill>
                  <a:srgbClr val="DAB185"/>
                </a:solidFill>
                <a:latin typeface="Georgia" panose="02040502050405020303" pitchFamily="18" charset="0"/>
                <a:ea typeface="Calibri" pitchFamily="34" charset="-122"/>
                <a:cs typeface="Calibri" pitchFamily="34" charset="-120"/>
              </a:rPr>
              <a:t>omunikace</a:t>
            </a:r>
            <a:r>
              <a:rPr lang="cs-CZ" sz="2400" i="1" dirty="0">
                <a:solidFill>
                  <a:srgbClr val="DAB185"/>
                </a:solidFill>
                <a:latin typeface="Georgia" panose="02040502050405020303" pitchFamily="18" charset="0"/>
                <a:ea typeface="Calibri" pitchFamily="34" charset="-122"/>
                <a:cs typeface="Calibri" pitchFamily="34" charset="-120"/>
              </a:rPr>
              <a:t>“</a:t>
            </a:r>
            <a:endParaRPr lang="en-US" sz="2400" dirty="0">
              <a:latin typeface="Georgia" panose="02040502050405020303" pitchFamily="18" charset="0"/>
            </a:endParaRPr>
          </a:p>
        </p:txBody>
      </p:sp>
      <p:sp>
        <p:nvSpPr>
          <p:cNvPr id="5" name="Shape 3"/>
          <p:cNvSpPr/>
          <p:nvPr/>
        </p:nvSpPr>
        <p:spPr>
          <a:xfrm>
            <a:off x="731520" y="3383280"/>
            <a:ext cx="2286000" cy="36576"/>
          </a:xfrm>
          <a:prstGeom prst="rect">
            <a:avLst/>
          </a:prstGeom>
          <a:solidFill>
            <a:srgbClr val="DAB185"/>
          </a:solidFill>
          <a:ln/>
        </p:spPr>
        <p:txBody>
          <a:bodyPr/>
          <a:lstStyle/>
          <a:p>
            <a:endParaRPr lang="cs-CZ"/>
          </a:p>
        </p:txBody>
      </p:sp>
      <p:sp>
        <p:nvSpPr>
          <p:cNvPr id="6" name="Text 4"/>
          <p:cNvSpPr/>
          <p:nvPr/>
        </p:nvSpPr>
        <p:spPr>
          <a:xfrm>
            <a:off x="731520" y="3657600"/>
            <a:ext cx="5486400" cy="411480"/>
          </a:xfrm>
          <a:prstGeom prst="rect">
            <a:avLst/>
          </a:prstGeom>
          <a:noFill/>
          <a:ln/>
        </p:spPr>
        <p:txBody>
          <a:bodyPr wrap="square" rtlCol="0" anchor="ctr"/>
          <a:lstStyle/>
          <a:p>
            <a:pPr marL="0" indent="0">
              <a:buNone/>
            </a:pPr>
            <a:r>
              <a:rPr lang="cs-CZ" dirty="0">
                <a:solidFill>
                  <a:srgbClr val="999999"/>
                </a:solidFill>
                <a:latin typeface="Calibri" pitchFamily="34" charset="0"/>
                <a:ea typeface="Calibri" pitchFamily="34" charset="-122"/>
                <a:cs typeface="Calibri" pitchFamily="34" charset="-120"/>
              </a:rPr>
              <a:t>Mgr. </a:t>
            </a:r>
            <a:r>
              <a:rPr lang="en-US" dirty="0">
                <a:solidFill>
                  <a:srgbClr val="999999"/>
                </a:solidFill>
                <a:latin typeface="Calibri" pitchFamily="34" charset="0"/>
                <a:ea typeface="Calibri" pitchFamily="34" charset="-122"/>
                <a:cs typeface="Calibri" pitchFamily="34" charset="-120"/>
              </a:rPr>
              <a:t>Petr Pospíchal </a:t>
            </a:r>
            <a:r>
              <a:rPr lang="cs-CZ" dirty="0">
                <a:solidFill>
                  <a:srgbClr val="999999"/>
                </a:solidFill>
                <a:latin typeface="Calibri" pitchFamily="34" charset="0"/>
                <a:ea typeface="Calibri" pitchFamily="34" charset="-122"/>
                <a:cs typeface="Calibri" pitchFamily="34" charset="-120"/>
              </a:rPr>
              <a:t>- </a:t>
            </a:r>
            <a:r>
              <a:rPr lang="en-US" dirty="0">
                <a:solidFill>
                  <a:srgbClr val="999999"/>
                </a:solidFill>
                <a:latin typeface="Calibri" pitchFamily="34" charset="0"/>
                <a:ea typeface="Calibri" pitchFamily="34" charset="-122"/>
                <a:cs typeface="Calibri" pitchFamily="34" charset="-120"/>
              </a:rPr>
              <a:t>Virtual Visit s.r.o.</a:t>
            </a:r>
            <a:endParaRPr lang="en-US" dirty="0"/>
          </a:p>
        </p:txBody>
      </p:sp>
      <p:sp>
        <p:nvSpPr>
          <p:cNvPr id="7" name="Text 5"/>
          <p:cNvSpPr/>
          <p:nvPr/>
        </p:nvSpPr>
        <p:spPr>
          <a:xfrm>
            <a:off x="731520" y="4023360"/>
            <a:ext cx="5486400" cy="365760"/>
          </a:xfrm>
          <a:prstGeom prst="rect">
            <a:avLst/>
          </a:prstGeom>
          <a:noFill/>
          <a:ln/>
        </p:spPr>
        <p:txBody>
          <a:bodyPr wrap="square" rtlCol="0" anchor="ctr"/>
          <a:lstStyle/>
          <a:p>
            <a:pPr marL="0" indent="0">
              <a:buNone/>
            </a:pPr>
            <a:r>
              <a:rPr lang="en-US" sz="2000" dirty="0" err="1">
                <a:solidFill>
                  <a:srgbClr val="999999"/>
                </a:solidFill>
                <a:latin typeface="Calibri" pitchFamily="34" charset="0"/>
                <a:ea typeface="Calibri" pitchFamily="34" charset="-122"/>
                <a:cs typeface="Calibri" pitchFamily="34" charset="-120"/>
              </a:rPr>
              <a:t>Sociální</a:t>
            </a:r>
            <a:r>
              <a:rPr lang="en-US" sz="2000" dirty="0">
                <a:solidFill>
                  <a:srgbClr val="999999"/>
                </a:solidFill>
                <a:latin typeface="Calibri" pitchFamily="34" charset="0"/>
                <a:ea typeface="Calibri" pitchFamily="34" charset="-122"/>
                <a:cs typeface="Calibri" pitchFamily="34" charset="-120"/>
              </a:rPr>
              <a:t> služby Haná, p.o.</a:t>
            </a:r>
            <a:endParaRPr lang="en-US" sz="2000" dirty="0"/>
          </a:p>
        </p:txBody>
      </p:sp>
      <p:sp>
        <p:nvSpPr>
          <p:cNvPr id="8" name="Shape 6"/>
          <p:cNvSpPr/>
          <p:nvPr/>
        </p:nvSpPr>
        <p:spPr>
          <a:xfrm>
            <a:off x="0" y="5088636"/>
            <a:ext cx="9144000" cy="54864"/>
          </a:xfrm>
          <a:prstGeom prst="rect">
            <a:avLst/>
          </a:prstGeom>
          <a:solidFill>
            <a:srgbClr val="DAB185"/>
          </a:solidFill>
          <a:ln/>
        </p:spPr>
        <p:txBody>
          <a:bodyPr/>
          <a:lstStyle/>
          <a:p>
            <a:endParaRPr lang="cs-CZ"/>
          </a:p>
        </p:txBody>
      </p:sp>
      <p:pic>
        <p:nvPicPr>
          <p:cNvPr id="17" name="Obrázek 16">
            <a:extLst>
              <a:ext uri="{FF2B5EF4-FFF2-40B4-BE49-F238E27FC236}">
                <a16:creationId xmlns:a16="http://schemas.microsoft.com/office/drawing/2014/main" id="{C5685C12-2829-EF2B-3087-19D39323DBC9}"/>
              </a:ext>
            </a:extLst>
          </p:cNvPr>
          <p:cNvPicPr>
            <a:picLocks noChangeAspect="1"/>
          </p:cNvPicPr>
          <p:nvPr/>
        </p:nvPicPr>
        <p:blipFill>
          <a:blip r:embed="rId3"/>
          <a:stretch>
            <a:fillRect/>
          </a:stretch>
        </p:blipFill>
        <p:spPr>
          <a:xfrm>
            <a:off x="5000039" y="-11430"/>
            <a:ext cx="5692873" cy="5154930"/>
          </a:xfrm>
          <a:prstGeom prst="rect">
            <a:avLst/>
          </a:prstGeom>
        </p:spPr>
      </p:pic>
      <p:pic>
        <p:nvPicPr>
          <p:cNvPr id="29" name="Grafický objekt 28">
            <a:extLst>
              <a:ext uri="{FF2B5EF4-FFF2-40B4-BE49-F238E27FC236}">
                <a16:creationId xmlns:a16="http://schemas.microsoft.com/office/drawing/2014/main" id="{2C9CC65B-4ADC-F10A-3C91-95CBC7A350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730" y="-54864"/>
            <a:ext cx="5143500" cy="5143500"/>
          </a:xfrm>
          <a:prstGeom prst="rect">
            <a:avLst/>
          </a:prstGeom>
        </p:spPr>
      </p:pic>
      <p:pic>
        <p:nvPicPr>
          <p:cNvPr id="31" name="Obrázek 30">
            <a:extLst>
              <a:ext uri="{FF2B5EF4-FFF2-40B4-BE49-F238E27FC236}">
                <a16:creationId xmlns:a16="http://schemas.microsoft.com/office/drawing/2014/main" id="{BC85D1EE-7BC5-7D58-C82D-CF2EB711C4A1}"/>
              </a:ext>
            </a:extLst>
          </p:cNvPr>
          <p:cNvPicPr>
            <a:picLocks noChangeAspect="1"/>
          </p:cNvPicPr>
          <p:nvPr/>
        </p:nvPicPr>
        <p:blipFill>
          <a:blip r:embed="rId5"/>
          <a:stretch>
            <a:fillRect/>
          </a:stretch>
        </p:blipFill>
        <p:spPr>
          <a:xfrm>
            <a:off x="1727657" y="336615"/>
            <a:ext cx="1472995" cy="4177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0F414E"/>
                </a:solidFill>
                <a:latin typeface="Georgia" pitchFamily="34" charset="0"/>
                <a:ea typeface="Georgia" pitchFamily="34" charset="-122"/>
                <a:cs typeface="Georgia" pitchFamily="34" charset="-120"/>
              </a:rPr>
              <a:t>Nábor: </a:t>
            </a:r>
            <a:r>
              <a:rPr lang="en-US" sz="3400" b="1" dirty="0" err="1">
                <a:solidFill>
                  <a:srgbClr val="0F414E"/>
                </a:solidFill>
                <a:latin typeface="Georgia" pitchFamily="34" charset="0"/>
                <a:ea typeface="Georgia" pitchFamily="34" charset="-122"/>
                <a:cs typeface="Georgia" pitchFamily="34" charset="-120"/>
              </a:rPr>
              <a:t>hlavní</a:t>
            </a:r>
            <a:r>
              <a:rPr lang="en-US" sz="3400" b="1" dirty="0">
                <a:solidFill>
                  <a:srgbClr val="0F414E"/>
                </a:solidFill>
                <a:latin typeface="Georgia" pitchFamily="34" charset="0"/>
                <a:ea typeface="Georgia" pitchFamily="34" charset="-122"/>
                <a:cs typeface="Georgia" pitchFamily="34" charset="-120"/>
              </a:rPr>
              <a:t> </a:t>
            </a:r>
            <a:r>
              <a:rPr lang="cs-CZ" sz="3400" b="1" dirty="0">
                <a:solidFill>
                  <a:srgbClr val="0F414E"/>
                </a:solidFill>
                <a:latin typeface="Georgia" pitchFamily="34" charset="0"/>
                <a:ea typeface="Georgia" pitchFamily="34" charset="-122"/>
                <a:cs typeface="Georgia" pitchFamily="34" charset="-120"/>
              </a:rPr>
              <a:t>cíl v roce 2026</a:t>
            </a:r>
            <a:endParaRPr lang="en-US" sz="3400" dirty="0"/>
          </a:p>
        </p:txBody>
      </p:sp>
      <p:sp>
        <p:nvSpPr>
          <p:cNvPr id="3" name="Text 1"/>
          <p:cNvSpPr/>
          <p:nvPr/>
        </p:nvSpPr>
        <p:spPr>
          <a:xfrm>
            <a:off x="731520" y="868680"/>
            <a:ext cx="7680960" cy="457200"/>
          </a:xfrm>
          <a:prstGeom prst="rect">
            <a:avLst/>
          </a:prstGeom>
          <a:noFill/>
          <a:ln/>
        </p:spPr>
        <p:txBody>
          <a:bodyPr wrap="square" rtlCol="0" anchor="ctr"/>
          <a:lstStyle/>
          <a:p>
            <a:pPr marL="0" indent="0">
              <a:buNone/>
            </a:pPr>
            <a:r>
              <a:rPr lang="en-US" sz="2000" i="1" dirty="0" err="1">
                <a:solidFill>
                  <a:srgbClr val="666666"/>
                </a:solidFill>
                <a:latin typeface="Calibri" pitchFamily="34" charset="0"/>
                <a:ea typeface="Calibri" pitchFamily="34" charset="-122"/>
                <a:cs typeface="Calibri" pitchFamily="34" charset="-120"/>
              </a:rPr>
              <a:t>Příspěvek</a:t>
            </a:r>
            <a:r>
              <a:rPr lang="en-US" sz="2000" i="1" dirty="0">
                <a:solidFill>
                  <a:srgbClr val="666666"/>
                </a:solidFill>
                <a:latin typeface="Calibri" pitchFamily="34" charset="0"/>
                <a:ea typeface="Calibri" pitchFamily="34" charset="-122"/>
                <a:cs typeface="Calibri" pitchFamily="34" charset="-120"/>
              </a:rPr>
              <a:t> za nového zaměstnance — a přesto nedostatek lidí.</a:t>
            </a:r>
            <a:endParaRPr lang="en-US" sz="2000" dirty="0"/>
          </a:p>
        </p:txBody>
      </p:sp>
      <p:sp>
        <p:nvSpPr>
          <p:cNvPr id="4" name="Shape 2"/>
          <p:cNvSpPr/>
          <p:nvPr/>
        </p:nvSpPr>
        <p:spPr>
          <a:xfrm>
            <a:off x="365760" y="1463040"/>
            <a:ext cx="4114800" cy="150876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5" name="Shape 3"/>
          <p:cNvSpPr/>
          <p:nvPr/>
        </p:nvSpPr>
        <p:spPr>
          <a:xfrm>
            <a:off x="365760" y="1463040"/>
            <a:ext cx="73152" cy="1508760"/>
          </a:xfrm>
          <a:prstGeom prst="rect">
            <a:avLst/>
          </a:prstGeom>
          <a:solidFill>
            <a:srgbClr val="DAB185"/>
          </a:solidFill>
          <a:ln/>
        </p:spPr>
        <p:txBody>
          <a:bodyPr/>
          <a:lstStyle/>
          <a:p>
            <a:endParaRPr lang="cs-CZ"/>
          </a:p>
        </p:txBody>
      </p:sp>
      <p:sp>
        <p:nvSpPr>
          <p:cNvPr id="6" name="Text 4"/>
          <p:cNvSpPr/>
          <p:nvPr/>
        </p:nvSpPr>
        <p:spPr>
          <a:xfrm>
            <a:off x="640080" y="1554480"/>
            <a:ext cx="3657600" cy="41148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Smysluplnost</a:t>
            </a:r>
            <a:endParaRPr lang="en-US" sz="2200" dirty="0"/>
          </a:p>
        </p:txBody>
      </p:sp>
      <p:sp>
        <p:nvSpPr>
          <p:cNvPr id="7" name="Text 5"/>
          <p:cNvSpPr/>
          <p:nvPr/>
        </p:nvSpPr>
        <p:spPr>
          <a:xfrm>
            <a:off x="640080" y="2011680"/>
            <a:ext cx="3657600" cy="82296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Člověk si </a:t>
            </a:r>
            <a:r>
              <a:rPr lang="en-US" sz="2000" dirty="0" err="1">
                <a:solidFill>
                  <a:srgbClr val="FFFFFF"/>
                </a:solidFill>
                <a:latin typeface="Calibri" pitchFamily="34" charset="0"/>
                <a:ea typeface="Calibri" pitchFamily="34" charset="-122"/>
                <a:cs typeface="Calibri" pitchFamily="34" charset="-120"/>
              </a:rPr>
              <a:t>díky</a:t>
            </a:r>
            <a:r>
              <a:rPr lang="en-US" sz="2000" dirty="0">
                <a:solidFill>
                  <a:srgbClr val="FFFFFF"/>
                </a:solidFill>
                <a:latin typeface="Calibri" pitchFamily="34" charset="0"/>
                <a:ea typeface="Calibri" pitchFamily="34" charset="-122"/>
                <a:cs typeface="Calibri" pitchFamily="34" charset="-120"/>
              </a:rPr>
              <a:t> </a:t>
            </a:r>
            <a:r>
              <a:rPr lang="cs-CZ" sz="2000" dirty="0">
                <a:solidFill>
                  <a:srgbClr val="FFFFFF"/>
                </a:solidFill>
                <a:latin typeface="Calibri" pitchFamily="34" charset="0"/>
                <a:ea typeface="Calibri" pitchFamily="34" charset="-122"/>
                <a:cs typeface="Calibri" pitchFamily="34" charset="-120"/>
              </a:rPr>
              <a:t>technologii</a:t>
            </a:r>
            <a:r>
              <a:rPr lang="en-US" sz="2000" dirty="0">
                <a:solidFill>
                  <a:srgbClr val="FFFFFF"/>
                </a:solidFill>
                <a:latin typeface="Calibri" pitchFamily="34" charset="0"/>
                <a:ea typeface="Calibri" pitchFamily="34" charset="-122"/>
                <a:cs typeface="Calibri" pitchFamily="34" charset="-120"/>
              </a:rPr>
              <a:t> poprvé</a:t>
            </a:r>
            <a:endParaRPr lang="en-US" sz="2000" dirty="0"/>
          </a:p>
          <a:p>
            <a:pPr marL="0" indent="0">
              <a:buNone/>
            </a:pPr>
            <a:r>
              <a:rPr lang="en-US" sz="2000" dirty="0">
                <a:solidFill>
                  <a:srgbClr val="FFFFFF"/>
                </a:solidFill>
                <a:latin typeface="Calibri" pitchFamily="34" charset="0"/>
                <a:ea typeface="Calibri" pitchFamily="34" charset="-122"/>
                <a:cs typeface="Calibri" pitchFamily="34" charset="-120"/>
              </a:rPr>
              <a:t>sám zatáhne žaluzie.</a:t>
            </a:r>
            <a:endParaRPr lang="en-US" sz="2000" dirty="0"/>
          </a:p>
        </p:txBody>
      </p:sp>
      <p:sp>
        <p:nvSpPr>
          <p:cNvPr id="8" name="Shape 6"/>
          <p:cNvSpPr/>
          <p:nvPr/>
        </p:nvSpPr>
        <p:spPr>
          <a:xfrm>
            <a:off x="4663440" y="1463040"/>
            <a:ext cx="4114800" cy="150876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9" name="Shape 7"/>
          <p:cNvSpPr/>
          <p:nvPr/>
        </p:nvSpPr>
        <p:spPr>
          <a:xfrm>
            <a:off x="4663440" y="1463040"/>
            <a:ext cx="73152" cy="1508760"/>
          </a:xfrm>
          <a:prstGeom prst="rect">
            <a:avLst/>
          </a:prstGeom>
          <a:solidFill>
            <a:srgbClr val="DAB185"/>
          </a:solidFill>
          <a:ln/>
        </p:spPr>
        <p:txBody>
          <a:bodyPr/>
          <a:lstStyle/>
          <a:p>
            <a:endParaRPr lang="cs-CZ"/>
          </a:p>
        </p:txBody>
      </p:sp>
      <p:sp>
        <p:nvSpPr>
          <p:cNvPr id="10" name="Text 8"/>
          <p:cNvSpPr/>
          <p:nvPr/>
        </p:nvSpPr>
        <p:spPr>
          <a:xfrm>
            <a:off x="4937760" y="1554480"/>
            <a:ext cx="3657600" cy="41148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Profesní růst</a:t>
            </a:r>
            <a:endParaRPr lang="en-US" sz="2200" dirty="0"/>
          </a:p>
        </p:txBody>
      </p:sp>
      <p:sp>
        <p:nvSpPr>
          <p:cNvPr id="11" name="Text 9"/>
          <p:cNvSpPr/>
          <p:nvPr/>
        </p:nvSpPr>
        <p:spPr>
          <a:xfrm>
            <a:off x="4937760" y="2011680"/>
            <a:ext cx="3657600" cy="822960"/>
          </a:xfrm>
          <a:prstGeom prst="rect">
            <a:avLst/>
          </a:prstGeom>
          <a:noFill/>
          <a:ln/>
        </p:spPr>
        <p:txBody>
          <a:bodyPr wrap="square" rtlCol="0" anchor="ctr"/>
          <a:lstStyle/>
          <a:p>
            <a:pPr marL="0" indent="0">
              <a:buNone/>
            </a:pPr>
            <a:r>
              <a:rPr lang="en-US" sz="2000" dirty="0">
                <a:solidFill>
                  <a:srgbClr val="333333"/>
                </a:solidFill>
                <a:latin typeface="Calibri" pitchFamily="34" charset="0"/>
                <a:ea typeface="Calibri" pitchFamily="34" charset="-122"/>
                <a:cs typeface="Calibri" pitchFamily="34" charset="-120"/>
              </a:rPr>
              <a:t>Mentoring od 1. dne. Školení</a:t>
            </a:r>
            <a:endParaRPr lang="en-US" sz="2000" dirty="0"/>
          </a:p>
          <a:p>
            <a:pPr marL="0" indent="0">
              <a:buNone/>
            </a:pPr>
            <a:r>
              <a:rPr lang="en-US" sz="2000" dirty="0">
                <a:solidFill>
                  <a:srgbClr val="333333"/>
                </a:solidFill>
                <a:latin typeface="Calibri" pitchFamily="34" charset="0"/>
                <a:ea typeface="Calibri" pitchFamily="34" charset="-122"/>
                <a:cs typeface="Calibri" pitchFamily="34" charset="-120"/>
              </a:rPr>
              <a:t>bazální stimulace, AI.</a:t>
            </a:r>
            <a:endParaRPr lang="en-US" sz="2000" dirty="0"/>
          </a:p>
        </p:txBody>
      </p:sp>
      <p:sp>
        <p:nvSpPr>
          <p:cNvPr id="12" name="Shape 10"/>
          <p:cNvSpPr/>
          <p:nvPr/>
        </p:nvSpPr>
        <p:spPr>
          <a:xfrm>
            <a:off x="365760" y="3154680"/>
            <a:ext cx="4114800" cy="150876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13" name="Shape 11"/>
          <p:cNvSpPr/>
          <p:nvPr/>
        </p:nvSpPr>
        <p:spPr>
          <a:xfrm>
            <a:off x="365760" y="3154680"/>
            <a:ext cx="73152" cy="1508760"/>
          </a:xfrm>
          <a:prstGeom prst="rect">
            <a:avLst/>
          </a:prstGeom>
          <a:solidFill>
            <a:srgbClr val="DAB185"/>
          </a:solidFill>
          <a:ln/>
        </p:spPr>
        <p:txBody>
          <a:bodyPr/>
          <a:lstStyle/>
          <a:p>
            <a:endParaRPr lang="cs-CZ"/>
          </a:p>
        </p:txBody>
      </p:sp>
      <p:sp>
        <p:nvSpPr>
          <p:cNvPr id="14" name="Text 12"/>
          <p:cNvSpPr/>
          <p:nvPr/>
        </p:nvSpPr>
        <p:spPr>
          <a:xfrm>
            <a:off x="640080" y="3246120"/>
            <a:ext cx="3657600" cy="41148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Kultura</a:t>
            </a:r>
            <a:endParaRPr lang="en-US" sz="2200" dirty="0"/>
          </a:p>
        </p:txBody>
      </p:sp>
      <p:sp>
        <p:nvSpPr>
          <p:cNvPr id="15" name="Text 13"/>
          <p:cNvSpPr/>
          <p:nvPr/>
        </p:nvSpPr>
        <p:spPr>
          <a:xfrm>
            <a:off x="640080" y="3703320"/>
            <a:ext cx="3657600" cy="822960"/>
          </a:xfrm>
          <a:prstGeom prst="rect">
            <a:avLst/>
          </a:prstGeom>
          <a:noFill/>
          <a:ln/>
        </p:spPr>
        <p:txBody>
          <a:bodyPr wrap="square" rtlCol="0" anchor="ctr"/>
          <a:lstStyle/>
          <a:p>
            <a:pPr marL="0" indent="0">
              <a:buNone/>
            </a:pPr>
            <a:r>
              <a:rPr lang="en-US" sz="2000" dirty="0">
                <a:solidFill>
                  <a:srgbClr val="333333"/>
                </a:solidFill>
                <a:latin typeface="Calibri" pitchFamily="34" charset="0"/>
                <a:ea typeface="Calibri" pitchFamily="34" charset="-122"/>
                <a:cs typeface="Calibri" pitchFamily="34" charset="-120"/>
              </a:rPr>
              <a:t>Psychologické bezpečí. Supervize.</a:t>
            </a:r>
            <a:endParaRPr lang="en-US" sz="2000" dirty="0"/>
          </a:p>
          <a:p>
            <a:pPr marL="0" indent="0">
              <a:buNone/>
            </a:pPr>
            <a:r>
              <a:rPr lang="en-US" sz="2000" dirty="0">
                <a:solidFill>
                  <a:srgbClr val="333333"/>
                </a:solidFill>
                <a:latin typeface="Calibri" pitchFamily="34" charset="0"/>
                <a:ea typeface="Calibri" pitchFamily="34" charset="-122"/>
                <a:cs typeface="Calibri" pitchFamily="34" charset="-120"/>
              </a:rPr>
              <a:t>Prorodinná politika.</a:t>
            </a:r>
            <a:endParaRPr lang="en-US" sz="2000" dirty="0"/>
          </a:p>
        </p:txBody>
      </p:sp>
      <p:sp>
        <p:nvSpPr>
          <p:cNvPr id="16" name="Shape 14"/>
          <p:cNvSpPr/>
          <p:nvPr/>
        </p:nvSpPr>
        <p:spPr>
          <a:xfrm>
            <a:off x="4663440" y="3154680"/>
            <a:ext cx="4114800" cy="150876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7" name="Shape 15"/>
          <p:cNvSpPr/>
          <p:nvPr/>
        </p:nvSpPr>
        <p:spPr>
          <a:xfrm>
            <a:off x="4663440" y="3154680"/>
            <a:ext cx="73152" cy="1508760"/>
          </a:xfrm>
          <a:prstGeom prst="rect">
            <a:avLst/>
          </a:prstGeom>
          <a:solidFill>
            <a:srgbClr val="DAB185"/>
          </a:solidFill>
          <a:ln/>
        </p:spPr>
        <p:txBody>
          <a:bodyPr/>
          <a:lstStyle/>
          <a:p>
            <a:endParaRPr lang="cs-CZ"/>
          </a:p>
        </p:txBody>
      </p:sp>
      <p:sp>
        <p:nvSpPr>
          <p:cNvPr id="18" name="Text 16"/>
          <p:cNvSpPr/>
          <p:nvPr/>
        </p:nvSpPr>
        <p:spPr>
          <a:xfrm>
            <a:off x="4937760" y="3246120"/>
            <a:ext cx="3657600" cy="41148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Jistota</a:t>
            </a:r>
            <a:endParaRPr lang="en-US" sz="2200" dirty="0"/>
          </a:p>
        </p:txBody>
      </p:sp>
      <p:sp>
        <p:nvSpPr>
          <p:cNvPr id="19" name="Text 17"/>
          <p:cNvSpPr/>
          <p:nvPr/>
        </p:nvSpPr>
        <p:spPr>
          <a:xfrm>
            <a:off x="4937760" y="3703320"/>
            <a:ext cx="3657600" cy="82296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Příspěvková organizace kraje.</a:t>
            </a:r>
            <a:endParaRPr lang="en-US" sz="2000" dirty="0"/>
          </a:p>
          <a:p>
            <a:pPr marL="0" indent="0">
              <a:buNone/>
            </a:pPr>
            <a:r>
              <a:rPr lang="en-US" sz="2000" dirty="0">
                <a:solidFill>
                  <a:srgbClr val="FFFFFF"/>
                </a:solidFill>
                <a:latin typeface="Calibri" pitchFamily="34" charset="0"/>
                <a:ea typeface="Calibri" pitchFamily="34" charset="-122"/>
                <a:cs typeface="Calibri" pitchFamily="34" charset="-120"/>
              </a:rPr>
              <a:t>Ze 4 na 250 a roste.</a:t>
            </a:r>
            <a:endParaRPr 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0F414E"/>
                </a:solidFill>
                <a:latin typeface="Georgia" pitchFamily="34" charset="0"/>
                <a:ea typeface="Georgia" pitchFamily="34" charset="-122"/>
                <a:cs typeface="Georgia" pitchFamily="34" charset="-120"/>
              </a:rPr>
              <a:t>4 cíle, </a:t>
            </a:r>
            <a:r>
              <a:rPr lang="en-US" sz="3400" b="1" dirty="0" err="1">
                <a:solidFill>
                  <a:srgbClr val="0F414E"/>
                </a:solidFill>
                <a:latin typeface="Georgia" pitchFamily="34" charset="0"/>
                <a:ea typeface="Georgia" pitchFamily="34" charset="-122"/>
                <a:cs typeface="Georgia" pitchFamily="34" charset="-120"/>
              </a:rPr>
              <a:t>které</a:t>
            </a:r>
            <a:r>
              <a:rPr lang="en-US" sz="3400" b="1" dirty="0">
                <a:solidFill>
                  <a:srgbClr val="0F414E"/>
                </a:solidFill>
                <a:latin typeface="Georgia" pitchFamily="34" charset="0"/>
                <a:ea typeface="Georgia" pitchFamily="34" charset="-122"/>
                <a:cs typeface="Georgia" pitchFamily="34" charset="-120"/>
              </a:rPr>
              <a:t> </a:t>
            </a:r>
            <a:r>
              <a:rPr lang="cs-CZ" sz="3400" b="1" dirty="0">
                <a:solidFill>
                  <a:srgbClr val="0F414E"/>
                </a:solidFill>
                <a:latin typeface="Georgia" pitchFamily="34" charset="0"/>
                <a:ea typeface="Georgia" pitchFamily="34" charset="-122"/>
                <a:cs typeface="Georgia" pitchFamily="34" charset="-120"/>
              </a:rPr>
              <a:t>lze měřit</a:t>
            </a:r>
            <a:endParaRPr lang="en-US" sz="3400" dirty="0"/>
          </a:p>
        </p:txBody>
      </p:sp>
      <p:sp>
        <p:nvSpPr>
          <p:cNvPr id="3" name="Shape 1"/>
          <p:cNvSpPr/>
          <p:nvPr/>
        </p:nvSpPr>
        <p:spPr>
          <a:xfrm>
            <a:off x="365760" y="1097280"/>
            <a:ext cx="4114800" cy="1737360"/>
          </a:xfrm>
          <a:prstGeom prst="rect">
            <a:avLst/>
          </a:prstGeom>
          <a:solidFill>
            <a:srgbClr val="F7F4EF"/>
          </a:solidFill>
          <a:ln/>
          <a:effectLst>
            <a:outerShdw blurRad="76200" dist="25400" dir="8100000" algn="bl" rotWithShape="0">
              <a:srgbClr val="000000">
                <a:alpha val="12000"/>
              </a:srgbClr>
            </a:outerShdw>
          </a:effectLst>
        </p:spPr>
        <p:txBody>
          <a:bodyPr/>
          <a:lstStyle/>
          <a:p>
            <a:endParaRPr lang="cs-CZ"/>
          </a:p>
        </p:txBody>
      </p:sp>
      <p:sp>
        <p:nvSpPr>
          <p:cNvPr id="4" name="Shape 2"/>
          <p:cNvSpPr/>
          <p:nvPr/>
        </p:nvSpPr>
        <p:spPr>
          <a:xfrm>
            <a:off x="365760" y="1097280"/>
            <a:ext cx="73152" cy="1737360"/>
          </a:xfrm>
          <a:prstGeom prst="rect">
            <a:avLst/>
          </a:prstGeom>
          <a:solidFill>
            <a:srgbClr val="DAB185"/>
          </a:solidFill>
          <a:ln/>
        </p:spPr>
        <p:txBody>
          <a:bodyPr/>
          <a:lstStyle/>
          <a:p>
            <a:endParaRPr lang="cs-CZ"/>
          </a:p>
        </p:txBody>
      </p:sp>
      <p:sp>
        <p:nvSpPr>
          <p:cNvPr id="5" name="Text 3"/>
          <p:cNvSpPr/>
          <p:nvPr/>
        </p:nvSpPr>
        <p:spPr>
          <a:xfrm>
            <a:off x="548640" y="1143000"/>
            <a:ext cx="548640" cy="548640"/>
          </a:xfrm>
          <a:prstGeom prst="rect">
            <a:avLst/>
          </a:prstGeom>
          <a:noFill/>
          <a:ln/>
        </p:spPr>
        <p:txBody>
          <a:bodyPr wrap="square" rtlCol="0" anchor="ctr"/>
          <a:lstStyle/>
          <a:p>
            <a:pPr marL="0" indent="0">
              <a:buNone/>
            </a:pPr>
            <a:r>
              <a:rPr lang="en-US" sz="3200" b="1" dirty="0">
                <a:solidFill>
                  <a:srgbClr val="DAB185"/>
                </a:solidFill>
                <a:latin typeface="Georgia" pitchFamily="34" charset="0"/>
                <a:ea typeface="Georgia" pitchFamily="34" charset="-122"/>
                <a:cs typeface="Georgia" pitchFamily="34" charset="-120"/>
              </a:rPr>
              <a:t>1</a:t>
            </a:r>
            <a:endParaRPr lang="en-US" sz="3200" dirty="0"/>
          </a:p>
        </p:txBody>
      </p:sp>
      <p:sp>
        <p:nvSpPr>
          <p:cNvPr id="6" name="Text 4"/>
          <p:cNvSpPr/>
          <p:nvPr/>
        </p:nvSpPr>
        <p:spPr>
          <a:xfrm>
            <a:off x="1143000" y="1143000"/>
            <a:ext cx="3108960" cy="45720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Sjednotit digitál</a:t>
            </a:r>
            <a:endParaRPr lang="en-US" sz="2200" dirty="0"/>
          </a:p>
        </p:txBody>
      </p:sp>
      <p:sp>
        <p:nvSpPr>
          <p:cNvPr id="7" name="Text 5"/>
          <p:cNvSpPr/>
          <p:nvPr/>
        </p:nvSpPr>
        <p:spPr>
          <a:xfrm>
            <a:off x="1143000" y="1645920"/>
            <a:ext cx="3108960" cy="731520"/>
          </a:xfrm>
          <a:prstGeom prst="rect">
            <a:avLst/>
          </a:prstGeom>
          <a:noFill/>
          <a:ln/>
        </p:spPr>
        <p:txBody>
          <a:bodyPr wrap="square" rtlCol="0" anchor="ctr"/>
          <a:lstStyle/>
          <a:p>
            <a:pPr marL="0" indent="0">
              <a:buNone/>
            </a:pPr>
            <a:r>
              <a:rPr lang="en-US" sz="2000" dirty="0">
                <a:solidFill>
                  <a:srgbClr val="666666"/>
                </a:solidFill>
                <a:latin typeface="Calibri" pitchFamily="34" charset="0"/>
                <a:ea typeface="Calibri" pitchFamily="34" charset="-122"/>
                <a:cs typeface="Calibri" pitchFamily="34" charset="-120"/>
              </a:rPr>
              <a:t>1 FB</a:t>
            </a:r>
            <a:endParaRPr lang="en-US" sz="2000" dirty="0"/>
          </a:p>
        </p:txBody>
      </p:sp>
      <p:sp>
        <p:nvSpPr>
          <p:cNvPr id="8" name="Text 6"/>
          <p:cNvSpPr/>
          <p:nvPr/>
        </p:nvSpPr>
        <p:spPr>
          <a:xfrm>
            <a:off x="1143000" y="2377440"/>
            <a:ext cx="3108960" cy="320040"/>
          </a:xfrm>
          <a:prstGeom prst="rect">
            <a:avLst/>
          </a:prstGeom>
          <a:noFill/>
          <a:ln/>
        </p:spPr>
        <p:txBody>
          <a:bodyPr wrap="square" rtlCol="0" anchor="ctr"/>
          <a:lstStyle/>
          <a:p>
            <a:pPr marL="0" indent="0">
              <a:buNone/>
            </a:pPr>
            <a:r>
              <a:rPr lang="en-US" sz="1800" i="1" dirty="0">
                <a:solidFill>
                  <a:srgbClr val="DAB185"/>
                </a:solidFill>
                <a:latin typeface="Calibri" pitchFamily="34" charset="0"/>
                <a:ea typeface="Calibri" pitchFamily="34" charset="-122"/>
                <a:cs typeface="Calibri" pitchFamily="34" charset="-120"/>
              </a:rPr>
              <a:t>12 měsíců</a:t>
            </a:r>
            <a:endParaRPr lang="en-US" sz="1800" dirty="0"/>
          </a:p>
        </p:txBody>
      </p:sp>
      <p:sp>
        <p:nvSpPr>
          <p:cNvPr id="9" name="Shape 7"/>
          <p:cNvSpPr/>
          <p:nvPr/>
        </p:nvSpPr>
        <p:spPr>
          <a:xfrm>
            <a:off x="4663440" y="1097280"/>
            <a:ext cx="4114800" cy="1737360"/>
          </a:xfrm>
          <a:prstGeom prst="rect">
            <a:avLst/>
          </a:prstGeom>
          <a:solidFill>
            <a:srgbClr val="F7F4EF"/>
          </a:solidFill>
          <a:ln/>
          <a:effectLst>
            <a:outerShdw blurRad="76200" dist="25400" dir="8100000" algn="bl" rotWithShape="0">
              <a:srgbClr val="000000">
                <a:alpha val="12000"/>
              </a:srgbClr>
            </a:outerShdw>
          </a:effectLst>
        </p:spPr>
        <p:txBody>
          <a:bodyPr/>
          <a:lstStyle/>
          <a:p>
            <a:endParaRPr lang="cs-CZ"/>
          </a:p>
        </p:txBody>
      </p:sp>
      <p:sp>
        <p:nvSpPr>
          <p:cNvPr id="10" name="Shape 8"/>
          <p:cNvSpPr/>
          <p:nvPr/>
        </p:nvSpPr>
        <p:spPr>
          <a:xfrm>
            <a:off x="4663440" y="1097280"/>
            <a:ext cx="73152" cy="1737360"/>
          </a:xfrm>
          <a:prstGeom prst="rect">
            <a:avLst/>
          </a:prstGeom>
          <a:solidFill>
            <a:srgbClr val="DAB185"/>
          </a:solidFill>
          <a:ln/>
        </p:spPr>
        <p:txBody>
          <a:bodyPr/>
          <a:lstStyle/>
          <a:p>
            <a:endParaRPr lang="cs-CZ"/>
          </a:p>
        </p:txBody>
      </p:sp>
      <p:sp>
        <p:nvSpPr>
          <p:cNvPr id="11" name="Text 9"/>
          <p:cNvSpPr/>
          <p:nvPr/>
        </p:nvSpPr>
        <p:spPr>
          <a:xfrm>
            <a:off x="4846320" y="1143000"/>
            <a:ext cx="548640" cy="548640"/>
          </a:xfrm>
          <a:prstGeom prst="rect">
            <a:avLst/>
          </a:prstGeom>
          <a:noFill/>
          <a:ln/>
        </p:spPr>
        <p:txBody>
          <a:bodyPr wrap="square" rtlCol="0" anchor="ctr"/>
          <a:lstStyle/>
          <a:p>
            <a:pPr marL="0" indent="0">
              <a:buNone/>
            </a:pPr>
            <a:r>
              <a:rPr lang="en-US" sz="3200" b="1" dirty="0">
                <a:solidFill>
                  <a:srgbClr val="DAB185"/>
                </a:solidFill>
                <a:latin typeface="Georgia" pitchFamily="34" charset="0"/>
                <a:ea typeface="Georgia" pitchFamily="34" charset="-122"/>
                <a:cs typeface="Georgia" pitchFamily="34" charset="-120"/>
              </a:rPr>
              <a:t>2</a:t>
            </a:r>
            <a:endParaRPr lang="en-US" sz="3200" dirty="0"/>
          </a:p>
        </p:txBody>
      </p:sp>
      <p:sp>
        <p:nvSpPr>
          <p:cNvPr id="12" name="Text 10"/>
          <p:cNvSpPr/>
          <p:nvPr/>
        </p:nvSpPr>
        <p:spPr>
          <a:xfrm>
            <a:off x="5440680" y="1143000"/>
            <a:ext cx="3108960" cy="45720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Uchazeči z digitálu</a:t>
            </a:r>
            <a:endParaRPr lang="en-US" sz="2200" dirty="0"/>
          </a:p>
        </p:txBody>
      </p:sp>
      <p:sp>
        <p:nvSpPr>
          <p:cNvPr id="13" name="Text 11"/>
          <p:cNvSpPr/>
          <p:nvPr/>
        </p:nvSpPr>
        <p:spPr>
          <a:xfrm>
            <a:off x="5440680" y="1645920"/>
            <a:ext cx="3108960" cy="731520"/>
          </a:xfrm>
          <a:prstGeom prst="rect">
            <a:avLst/>
          </a:prstGeom>
          <a:noFill/>
          <a:ln/>
        </p:spPr>
        <p:txBody>
          <a:bodyPr wrap="square" rtlCol="0" anchor="ctr"/>
          <a:lstStyle/>
          <a:p>
            <a:pPr marL="0" indent="0">
              <a:buNone/>
            </a:pPr>
            <a:r>
              <a:rPr lang="en-US" sz="2000" dirty="0">
                <a:solidFill>
                  <a:srgbClr val="666666"/>
                </a:solidFill>
                <a:latin typeface="Calibri" pitchFamily="34" charset="0"/>
                <a:ea typeface="Calibri" pitchFamily="34" charset="-122"/>
                <a:cs typeface="Calibri" pitchFamily="34" charset="-120"/>
              </a:rPr>
              <a:t>50 % uchazečů</a:t>
            </a:r>
            <a:endParaRPr lang="en-US" sz="2000" dirty="0"/>
          </a:p>
          <a:p>
            <a:pPr marL="0" indent="0">
              <a:buNone/>
            </a:pPr>
            <a:r>
              <a:rPr lang="en-US" sz="2000" dirty="0">
                <a:solidFill>
                  <a:srgbClr val="666666"/>
                </a:solidFill>
                <a:latin typeface="Calibri" pitchFamily="34" charset="0"/>
                <a:ea typeface="Calibri" pitchFamily="34" charset="-122"/>
                <a:cs typeface="Calibri" pitchFamily="34" charset="-120"/>
              </a:rPr>
              <a:t>přes web a sítě</a:t>
            </a:r>
            <a:endParaRPr lang="en-US" sz="2000" dirty="0"/>
          </a:p>
        </p:txBody>
      </p:sp>
      <p:sp>
        <p:nvSpPr>
          <p:cNvPr id="14" name="Text 12"/>
          <p:cNvSpPr/>
          <p:nvPr/>
        </p:nvSpPr>
        <p:spPr>
          <a:xfrm>
            <a:off x="5440680" y="2377440"/>
            <a:ext cx="3108960" cy="320040"/>
          </a:xfrm>
          <a:prstGeom prst="rect">
            <a:avLst/>
          </a:prstGeom>
          <a:noFill/>
          <a:ln/>
        </p:spPr>
        <p:txBody>
          <a:bodyPr wrap="square" rtlCol="0" anchor="ctr"/>
          <a:lstStyle/>
          <a:p>
            <a:pPr marL="0" indent="0">
              <a:buNone/>
            </a:pPr>
            <a:r>
              <a:rPr lang="en-US" sz="1800" i="1" dirty="0">
                <a:solidFill>
                  <a:srgbClr val="DAB185"/>
                </a:solidFill>
                <a:latin typeface="Calibri" pitchFamily="34" charset="0"/>
                <a:ea typeface="Calibri" pitchFamily="34" charset="-122"/>
                <a:cs typeface="Calibri" pitchFamily="34" charset="-120"/>
              </a:rPr>
              <a:t>12 měsíců</a:t>
            </a:r>
            <a:endParaRPr lang="en-US" sz="1800" dirty="0"/>
          </a:p>
        </p:txBody>
      </p:sp>
      <p:sp>
        <p:nvSpPr>
          <p:cNvPr id="15" name="Shape 13"/>
          <p:cNvSpPr/>
          <p:nvPr/>
        </p:nvSpPr>
        <p:spPr>
          <a:xfrm>
            <a:off x="365760" y="3017520"/>
            <a:ext cx="4114800" cy="1737360"/>
          </a:xfrm>
          <a:prstGeom prst="rect">
            <a:avLst/>
          </a:prstGeom>
          <a:solidFill>
            <a:srgbClr val="F7F4EF"/>
          </a:solidFill>
          <a:ln/>
          <a:effectLst>
            <a:outerShdw blurRad="76200" dist="25400" dir="8100000" algn="bl" rotWithShape="0">
              <a:srgbClr val="000000">
                <a:alpha val="12000"/>
              </a:srgbClr>
            </a:outerShdw>
          </a:effectLst>
        </p:spPr>
        <p:txBody>
          <a:bodyPr/>
          <a:lstStyle/>
          <a:p>
            <a:endParaRPr lang="cs-CZ"/>
          </a:p>
        </p:txBody>
      </p:sp>
      <p:sp>
        <p:nvSpPr>
          <p:cNvPr id="16" name="Shape 14"/>
          <p:cNvSpPr/>
          <p:nvPr/>
        </p:nvSpPr>
        <p:spPr>
          <a:xfrm>
            <a:off x="365760" y="3017520"/>
            <a:ext cx="73152" cy="1737360"/>
          </a:xfrm>
          <a:prstGeom prst="rect">
            <a:avLst/>
          </a:prstGeom>
          <a:solidFill>
            <a:srgbClr val="DAB185"/>
          </a:solidFill>
          <a:ln/>
        </p:spPr>
        <p:txBody>
          <a:bodyPr/>
          <a:lstStyle/>
          <a:p>
            <a:endParaRPr lang="cs-CZ"/>
          </a:p>
        </p:txBody>
      </p:sp>
      <p:sp>
        <p:nvSpPr>
          <p:cNvPr id="17" name="Text 15"/>
          <p:cNvSpPr/>
          <p:nvPr/>
        </p:nvSpPr>
        <p:spPr>
          <a:xfrm>
            <a:off x="548640" y="3063240"/>
            <a:ext cx="548640" cy="548640"/>
          </a:xfrm>
          <a:prstGeom prst="rect">
            <a:avLst/>
          </a:prstGeom>
          <a:noFill/>
          <a:ln/>
        </p:spPr>
        <p:txBody>
          <a:bodyPr wrap="square" rtlCol="0" anchor="ctr"/>
          <a:lstStyle/>
          <a:p>
            <a:pPr marL="0" indent="0">
              <a:buNone/>
            </a:pPr>
            <a:r>
              <a:rPr lang="en-US" sz="3200" b="1" dirty="0">
                <a:solidFill>
                  <a:srgbClr val="DAB185"/>
                </a:solidFill>
                <a:latin typeface="Georgia" pitchFamily="34" charset="0"/>
                <a:ea typeface="Georgia" pitchFamily="34" charset="-122"/>
                <a:cs typeface="Georgia" pitchFamily="34" charset="-120"/>
              </a:rPr>
              <a:t>3</a:t>
            </a:r>
            <a:endParaRPr lang="en-US" sz="3200" dirty="0"/>
          </a:p>
        </p:txBody>
      </p:sp>
      <p:sp>
        <p:nvSpPr>
          <p:cNvPr id="18" name="Text 16"/>
          <p:cNvSpPr/>
          <p:nvPr/>
        </p:nvSpPr>
        <p:spPr>
          <a:xfrm>
            <a:off x="1143000" y="3063240"/>
            <a:ext cx="3108960" cy="45720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Důvěra rodin</a:t>
            </a:r>
            <a:endParaRPr lang="en-US" sz="2200" dirty="0"/>
          </a:p>
        </p:txBody>
      </p:sp>
      <p:sp>
        <p:nvSpPr>
          <p:cNvPr id="19" name="Text 17"/>
          <p:cNvSpPr/>
          <p:nvPr/>
        </p:nvSpPr>
        <p:spPr>
          <a:xfrm>
            <a:off x="1143000" y="3566160"/>
            <a:ext cx="3108960" cy="731520"/>
          </a:xfrm>
          <a:prstGeom prst="rect">
            <a:avLst/>
          </a:prstGeom>
          <a:noFill/>
          <a:ln/>
        </p:spPr>
        <p:txBody>
          <a:bodyPr wrap="square" rtlCol="0" anchor="ctr"/>
          <a:lstStyle/>
          <a:p>
            <a:pPr marL="0" indent="0">
              <a:buNone/>
            </a:pPr>
            <a:r>
              <a:rPr lang="en-US" sz="2000" dirty="0">
                <a:solidFill>
                  <a:srgbClr val="666666"/>
                </a:solidFill>
                <a:latin typeface="Calibri" pitchFamily="34" charset="0"/>
                <a:ea typeface="Calibri" pitchFamily="34" charset="-122"/>
                <a:cs typeface="Calibri" pitchFamily="34" charset="-120"/>
              </a:rPr>
              <a:t>8 příběhů, 3 videa</a:t>
            </a:r>
            <a:endParaRPr lang="en-US" sz="2000" dirty="0"/>
          </a:p>
          <a:p>
            <a:pPr marL="0" indent="0">
              <a:buNone/>
            </a:pPr>
            <a:r>
              <a:rPr lang="en-US" sz="2000" dirty="0">
                <a:solidFill>
                  <a:srgbClr val="666666"/>
                </a:solidFill>
                <a:latin typeface="Calibri" pitchFamily="34" charset="0"/>
                <a:ea typeface="Calibri" pitchFamily="34" charset="-122"/>
                <a:cs typeface="Calibri" pitchFamily="34" charset="-120"/>
              </a:rPr>
              <a:t>newsletter 50 </a:t>
            </a:r>
            <a:r>
              <a:rPr lang="en-US" sz="2000" dirty="0" err="1">
                <a:solidFill>
                  <a:srgbClr val="666666"/>
                </a:solidFill>
                <a:latin typeface="Calibri" pitchFamily="34" charset="0"/>
                <a:ea typeface="Calibri" pitchFamily="34" charset="-122"/>
                <a:cs typeface="Calibri" pitchFamily="34" charset="-120"/>
              </a:rPr>
              <a:t>odb</a:t>
            </a:r>
            <a:r>
              <a:rPr lang="cs-CZ" sz="2000" dirty="0" err="1">
                <a:solidFill>
                  <a:srgbClr val="666666"/>
                </a:solidFill>
                <a:latin typeface="Calibri" pitchFamily="34" charset="0"/>
                <a:ea typeface="Calibri" pitchFamily="34" charset="-122"/>
                <a:cs typeface="Calibri" pitchFamily="34" charset="-120"/>
              </a:rPr>
              <a:t>ěratelů</a:t>
            </a:r>
            <a:endParaRPr lang="en-US" sz="2000" dirty="0"/>
          </a:p>
        </p:txBody>
      </p:sp>
      <p:sp>
        <p:nvSpPr>
          <p:cNvPr id="20" name="Text 18"/>
          <p:cNvSpPr/>
          <p:nvPr/>
        </p:nvSpPr>
        <p:spPr>
          <a:xfrm>
            <a:off x="1143000" y="4297680"/>
            <a:ext cx="3108960" cy="320040"/>
          </a:xfrm>
          <a:prstGeom prst="rect">
            <a:avLst/>
          </a:prstGeom>
          <a:noFill/>
          <a:ln/>
        </p:spPr>
        <p:txBody>
          <a:bodyPr wrap="square" rtlCol="0" anchor="ctr"/>
          <a:lstStyle/>
          <a:p>
            <a:pPr marL="0" indent="0">
              <a:buNone/>
            </a:pPr>
            <a:r>
              <a:rPr lang="en-US" sz="1800" i="1" dirty="0">
                <a:solidFill>
                  <a:srgbClr val="DAB185"/>
                </a:solidFill>
                <a:latin typeface="Calibri" pitchFamily="34" charset="0"/>
                <a:ea typeface="Calibri" pitchFamily="34" charset="-122"/>
                <a:cs typeface="Calibri" pitchFamily="34" charset="-120"/>
              </a:rPr>
              <a:t>12 měsíců</a:t>
            </a:r>
            <a:endParaRPr lang="en-US" sz="1800" dirty="0"/>
          </a:p>
        </p:txBody>
      </p:sp>
      <p:sp>
        <p:nvSpPr>
          <p:cNvPr id="21" name="Shape 19"/>
          <p:cNvSpPr/>
          <p:nvPr/>
        </p:nvSpPr>
        <p:spPr>
          <a:xfrm>
            <a:off x="4663440" y="3017520"/>
            <a:ext cx="4114800" cy="1737360"/>
          </a:xfrm>
          <a:prstGeom prst="rect">
            <a:avLst/>
          </a:prstGeom>
          <a:solidFill>
            <a:srgbClr val="F7F4EF"/>
          </a:solidFill>
          <a:ln/>
          <a:effectLst>
            <a:outerShdw blurRad="76200" dist="25400" dir="8100000" algn="bl" rotWithShape="0">
              <a:srgbClr val="000000">
                <a:alpha val="12000"/>
              </a:srgbClr>
            </a:outerShdw>
          </a:effectLst>
        </p:spPr>
        <p:txBody>
          <a:bodyPr/>
          <a:lstStyle/>
          <a:p>
            <a:endParaRPr lang="cs-CZ"/>
          </a:p>
        </p:txBody>
      </p:sp>
      <p:sp>
        <p:nvSpPr>
          <p:cNvPr id="22" name="Shape 20"/>
          <p:cNvSpPr/>
          <p:nvPr/>
        </p:nvSpPr>
        <p:spPr>
          <a:xfrm>
            <a:off x="4663440" y="3017520"/>
            <a:ext cx="73152" cy="1737360"/>
          </a:xfrm>
          <a:prstGeom prst="rect">
            <a:avLst/>
          </a:prstGeom>
          <a:solidFill>
            <a:srgbClr val="DAB185"/>
          </a:solidFill>
          <a:ln/>
        </p:spPr>
        <p:txBody>
          <a:bodyPr/>
          <a:lstStyle/>
          <a:p>
            <a:endParaRPr lang="cs-CZ"/>
          </a:p>
        </p:txBody>
      </p:sp>
      <p:sp>
        <p:nvSpPr>
          <p:cNvPr id="23" name="Text 21"/>
          <p:cNvSpPr/>
          <p:nvPr/>
        </p:nvSpPr>
        <p:spPr>
          <a:xfrm>
            <a:off x="4846320" y="3063240"/>
            <a:ext cx="548640" cy="548640"/>
          </a:xfrm>
          <a:prstGeom prst="rect">
            <a:avLst/>
          </a:prstGeom>
          <a:noFill/>
          <a:ln/>
        </p:spPr>
        <p:txBody>
          <a:bodyPr wrap="square" rtlCol="0" anchor="ctr"/>
          <a:lstStyle/>
          <a:p>
            <a:pPr marL="0" indent="0">
              <a:buNone/>
            </a:pPr>
            <a:r>
              <a:rPr lang="en-US" sz="3200" b="1" dirty="0">
                <a:solidFill>
                  <a:srgbClr val="DAB185"/>
                </a:solidFill>
                <a:latin typeface="Georgia" pitchFamily="34" charset="0"/>
                <a:ea typeface="Georgia" pitchFamily="34" charset="-122"/>
                <a:cs typeface="Georgia" pitchFamily="34" charset="-120"/>
              </a:rPr>
              <a:t>4</a:t>
            </a:r>
            <a:endParaRPr lang="en-US" sz="3200" dirty="0"/>
          </a:p>
        </p:txBody>
      </p:sp>
      <p:sp>
        <p:nvSpPr>
          <p:cNvPr id="24" name="Text 22"/>
          <p:cNvSpPr/>
          <p:nvPr/>
        </p:nvSpPr>
        <p:spPr>
          <a:xfrm>
            <a:off x="5440680" y="3063240"/>
            <a:ext cx="3108960" cy="45720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Pozice inovátora</a:t>
            </a:r>
            <a:endParaRPr lang="en-US" sz="2200" dirty="0"/>
          </a:p>
        </p:txBody>
      </p:sp>
      <p:sp>
        <p:nvSpPr>
          <p:cNvPr id="25" name="Text 23"/>
          <p:cNvSpPr/>
          <p:nvPr/>
        </p:nvSpPr>
        <p:spPr>
          <a:xfrm>
            <a:off x="5440680" y="3566160"/>
            <a:ext cx="3108960" cy="731520"/>
          </a:xfrm>
          <a:prstGeom prst="rect">
            <a:avLst/>
          </a:prstGeom>
          <a:noFill/>
          <a:ln/>
        </p:spPr>
        <p:txBody>
          <a:bodyPr wrap="square" rtlCol="0" anchor="ctr"/>
          <a:lstStyle/>
          <a:p>
            <a:pPr marL="0" indent="0">
              <a:buNone/>
            </a:pPr>
            <a:r>
              <a:rPr lang="en-US" sz="2000" dirty="0">
                <a:solidFill>
                  <a:srgbClr val="666666"/>
                </a:solidFill>
                <a:latin typeface="Calibri" pitchFamily="34" charset="0"/>
                <a:ea typeface="Calibri" pitchFamily="34" charset="-122"/>
                <a:cs typeface="Calibri" pitchFamily="34" charset="-120"/>
              </a:rPr>
              <a:t>5 mediálních výstupů</a:t>
            </a:r>
            <a:endParaRPr lang="en-US" sz="2000" dirty="0"/>
          </a:p>
          <a:p>
            <a:pPr marL="0" indent="0">
              <a:buNone/>
            </a:pPr>
            <a:r>
              <a:rPr lang="en-US" sz="2000" dirty="0">
                <a:solidFill>
                  <a:srgbClr val="666666"/>
                </a:solidFill>
                <a:latin typeface="Calibri" pitchFamily="34" charset="0"/>
                <a:ea typeface="Calibri" pitchFamily="34" charset="-122"/>
                <a:cs typeface="Calibri" pitchFamily="34" charset="-120"/>
              </a:rPr>
              <a:t>2 případové studie</a:t>
            </a:r>
            <a:endParaRPr lang="en-US" sz="2000" dirty="0"/>
          </a:p>
        </p:txBody>
      </p:sp>
      <p:sp>
        <p:nvSpPr>
          <p:cNvPr id="26" name="Text 24"/>
          <p:cNvSpPr/>
          <p:nvPr/>
        </p:nvSpPr>
        <p:spPr>
          <a:xfrm>
            <a:off x="5440680" y="4297680"/>
            <a:ext cx="3108960" cy="320040"/>
          </a:xfrm>
          <a:prstGeom prst="rect">
            <a:avLst/>
          </a:prstGeom>
          <a:noFill/>
          <a:ln/>
        </p:spPr>
        <p:txBody>
          <a:bodyPr wrap="square" rtlCol="0" anchor="ctr"/>
          <a:lstStyle/>
          <a:p>
            <a:pPr marL="0" indent="0">
              <a:buNone/>
            </a:pPr>
            <a:r>
              <a:rPr lang="en-US" sz="1800" i="1" dirty="0">
                <a:solidFill>
                  <a:srgbClr val="DAB185"/>
                </a:solidFill>
                <a:latin typeface="Calibri" pitchFamily="34" charset="0"/>
                <a:ea typeface="Calibri" pitchFamily="34" charset="-122"/>
                <a:cs typeface="Calibri" pitchFamily="34" charset="-120"/>
              </a:rPr>
              <a:t>12 měsíců</a:t>
            </a:r>
            <a:endParaRPr 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bg>
      <p:bgPr>
        <a:solidFill>
          <a:srgbClr val="F7F4EF"/>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0F414E"/>
                </a:solidFill>
                <a:latin typeface="Georgia" pitchFamily="34" charset="0"/>
                <a:ea typeface="Georgia" pitchFamily="34" charset="-122"/>
                <a:cs typeface="Georgia" pitchFamily="34" charset="-120"/>
              </a:rPr>
              <a:t>Poslání a návrh slovníku</a:t>
            </a:r>
            <a:endParaRPr lang="en-US" sz="3400" dirty="0"/>
          </a:p>
        </p:txBody>
      </p:sp>
      <p:sp>
        <p:nvSpPr>
          <p:cNvPr id="3" name="Shape 1"/>
          <p:cNvSpPr/>
          <p:nvPr/>
        </p:nvSpPr>
        <p:spPr>
          <a:xfrm>
            <a:off x="365760" y="1097280"/>
            <a:ext cx="4023360" cy="1463040"/>
          </a:xfrm>
          <a:prstGeom prst="rect">
            <a:avLst/>
          </a:prstGeom>
          <a:solidFill>
            <a:srgbClr val="FDE8E8"/>
          </a:solidFill>
          <a:ln/>
          <a:effectLst>
            <a:outerShdw blurRad="76200" dist="25400" dir="8100000" algn="bl" rotWithShape="0">
              <a:srgbClr val="000000">
                <a:alpha val="12000"/>
              </a:srgbClr>
            </a:outerShdw>
          </a:effectLst>
        </p:spPr>
        <p:txBody>
          <a:bodyPr/>
          <a:lstStyle/>
          <a:p>
            <a:endParaRPr lang="cs-CZ"/>
          </a:p>
        </p:txBody>
      </p:sp>
      <p:sp>
        <p:nvSpPr>
          <p:cNvPr id="4" name="Text 2"/>
          <p:cNvSpPr/>
          <p:nvPr/>
        </p:nvSpPr>
        <p:spPr>
          <a:xfrm>
            <a:off x="548640" y="1143000"/>
            <a:ext cx="1097280" cy="365760"/>
          </a:xfrm>
          <a:prstGeom prst="rect">
            <a:avLst/>
          </a:prstGeom>
          <a:noFill/>
          <a:ln/>
        </p:spPr>
        <p:txBody>
          <a:bodyPr wrap="square" rtlCol="0" anchor="ctr"/>
          <a:lstStyle/>
          <a:p>
            <a:pPr marL="0" indent="0">
              <a:buNone/>
            </a:pPr>
            <a:r>
              <a:rPr lang="en-US" sz="2000" b="1" dirty="0">
                <a:solidFill>
                  <a:srgbClr val="CC4444"/>
                </a:solidFill>
                <a:latin typeface="Calibri" pitchFamily="34" charset="0"/>
                <a:ea typeface="Calibri" pitchFamily="34" charset="-122"/>
                <a:cs typeface="Calibri" pitchFamily="34" charset="-120"/>
              </a:rPr>
              <a:t>PŘED</a:t>
            </a:r>
            <a:endParaRPr lang="en-US" sz="2000" dirty="0"/>
          </a:p>
        </p:txBody>
      </p:sp>
      <p:sp>
        <p:nvSpPr>
          <p:cNvPr id="5" name="Text 3"/>
          <p:cNvSpPr/>
          <p:nvPr/>
        </p:nvSpPr>
        <p:spPr>
          <a:xfrm>
            <a:off x="548640" y="1554480"/>
            <a:ext cx="3657600" cy="822960"/>
          </a:xfrm>
          <a:prstGeom prst="rect">
            <a:avLst/>
          </a:prstGeom>
          <a:noFill/>
          <a:ln/>
        </p:spPr>
        <p:txBody>
          <a:bodyPr wrap="square" rtlCol="0" anchor="ctr"/>
          <a:lstStyle/>
          <a:p>
            <a:pPr marL="0" indent="0">
              <a:buNone/>
            </a:pPr>
            <a:r>
              <a:rPr lang="en-US" sz="1800" i="1" dirty="0">
                <a:solidFill>
                  <a:srgbClr val="666666"/>
                </a:solidFill>
                <a:latin typeface="Calibri" pitchFamily="34" charset="0"/>
                <a:ea typeface="Calibri" pitchFamily="34" charset="-122"/>
                <a:cs typeface="Calibri" pitchFamily="34" charset="-120"/>
              </a:rPr>
              <a:t>„Posláním organizace je zajišťovat kvalitní a komplexní péči.“</a:t>
            </a:r>
            <a:endParaRPr lang="en-US" sz="1800" dirty="0"/>
          </a:p>
        </p:txBody>
      </p:sp>
      <p:sp>
        <p:nvSpPr>
          <p:cNvPr id="6" name="Shape 4"/>
          <p:cNvSpPr/>
          <p:nvPr/>
        </p:nvSpPr>
        <p:spPr>
          <a:xfrm>
            <a:off x="4754880" y="1097280"/>
            <a:ext cx="4023360" cy="1463040"/>
          </a:xfrm>
          <a:prstGeom prst="rect">
            <a:avLst/>
          </a:prstGeom>
          <a:solidFill>
            <a:srgbClr val="E8F5E8"/>
          </a:solidFill>
          <a:ln/>
          <a:effectLst>
            <a:outerShdw blurRad="76200" dist="25400" dir="8100000" algn="bl" rotWithShape="0">
              <a:srgbClr val="000000">
                <a:alpha val="12000"/>
              </a:srgbClr>
            </a:outerShdw>
          </a:effectLst>
        </p:spPr>
        <p:txBody>
          <a:bodyPr/>
          <a:lstStyle/>
          <a:p>
            <a:endParaRPr lang="cs-CZ"/>
          </a:p>
        </p:txBody>
      </p:sp>
      <p:sp>
        <p:nvSpPr>
          <p:cNvPr id="7" name="Text 5"/>
          <p:cNvSpPr/>
          <p:nvPr/>
        </p:nvSpPr>
        <p:spPr>
          <a:xfrm>
            <a:off x="4937760" y="1143000"/>
            <a:ext cx="1097280" cy="365760"/>
          </a:xfrm>
          <a:prstGeom prst="rect">
            <a:avLst/>
          </a:prstGeom>
          <a:noFill/>
          <a:ln/>
        </p:spPr>
        <p:txBody>
          <a:bodyPr wrap="square" rtlCol="0" anchor="ctr"/>
          <a:lstStyle/>
          <a:p>
            <a:pPr marL="0" indent="0">
              <a:buNone/>
            </a:pPr>
            <a:r>
              <a:rPr lang="en-US" sz="2000" b="1" dirty="0">
                <a:solidFill>
                  <a:srgbClr val="2D8A2D"/>
                </a:solidFill>
                <a:latin typeface="Calibri" pitchFamily="34" charset="0"/>
                <a:ea typeface="Calibri" pitchFamily="34" charset="-122"/>
                <a:cs typeface="Calibri" pitchFamily="34" charset="-120"/>
              </a:rPr>
              <a:t>PO</a:t>
            </a:r>
            <a:endParaRPr lang="en-US" sz="2000" dirty="0"/>
          </a:p>
        </p:txBody>
      </p:sp>
      <p:sp>
        <p:nvSpPr>
          <p:cNvPr id="8" name="Text 6"/>
          <p:cNvSpPr/>
          <p:nvPr/>
        </p:nvSpPr>
        <p:spPr>
          <a:xfrm>
            <a:off x="4937760" y="1554480"/>
            <a:ext cx="3657600" cy="822960"/>
          </a:xfrm>
          <a:prstGeom prst="rect">
            <a:avLst/>
          </a:prstGeom>
          <a:noFill/>
          <a:ln/>
        </p:spPr>
        <p:txBody>
          <a:bodyPr wrap="square" rtlCol="0" anchor="ctr"/>
          <a:lstStyle/>
          <a:p>
            <a:pPr marL="0" indent="0">
              <a:buNone/>
            </a:pPr>
            <a:r>
              <a:rPr lang="en-US" sz="1800" i="1" dirty="0">
                <a:solidFill>
                  <a:srgbClr val="333333"/>
                </a:solidFill>
                <a:latin typeface="Calibri" pitchFamily="34" charset="0"/>
                <a:ea typeface="Calibri" pitchFamily="34" charset="-122"/>
                <a:cs typeface="Calibri" pitchFamily="34" charset="-120"/>
              </a:rPr>
              <a:t>„Každý z nás si zaslouží žít po svém. Jsme tady, abychom to umožnili.“</a:t>
            </a:r>
            <a:endParaRPr lang="en-US" sz="1800" dirty="0"/>
          </a:p>
        </p:txBody>
      </p:sp>
      <p:sp>
        <p:nvSpPr>
          <p:cNvPr id="9" name="Shape 7"/>
          <p:cNvSpPr/>
          <p:nvPr/>
        </p:nvSpPr>
        <p:spPr>
          <a:xfrm>
            <a:off x="365760" y="2834640"/>
            <a:ext cx="8412480" cy="2011680"/>
          </a:xfrm>
          <a:prstGeom prst="rect">
            <a:avLst/>
          </a:prstGeom>
          <a:solidFill>
            <a:srgbClr val="FFFFFF"/>
          </a:solidFill>
          <a:ln/>
          <a:effectLst>
            <a:outerShdw blurRad="76200" dist="25400" dir="8100000" algn="bl" rotWithShape="0">
              <a:srgbClr val="000000">
                <a:alpha val="12000"/>
              </a:srgbClr>
            </a:outerShdw>
          </a:effectLst>
        </p:spPr>
        <p:txBody>
          <a:bodyPr/>
          <a:lstStyle/>
          <a:p>
            <a:endParaRPr lang="cs-CZ"/>
          </a:p>
        </p:txBody>
      </p:sp>
      <p:sp>
        <p:nvSpPr>
          <p:cNvPr id="10" name="Text 8"/>
          <p:cNvSpPr/>
          <p:nvPr/>
        </p:nvSpPr>
        <p:spPr>
          <a:xfrm>
            <a:off x="640080" y="2880360"/>
            <a:ext cx="5486400" cy="41148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Navrhujeme: slovník důvěry</a:t>
            </a:r>
            <a:endParaRPr lang="en-US" sz="2200" dirty="0"/>
          </a:p>
        </p:txBody>
      </p:sp>
      <p:sp>
        <p:nvSpPr>
          <p:cNvPr id="11" name="Text 9"/>
          <p:cNvSpPr/>
          <p:nvPr/>
        </p:nvSpPr>
        <p:spPr>
          <a:xfrm>
            <a:off x="640080" y="3291840"/>
            <a:ext cx="7863840" cy="1371600"/>
          </a:xfrm>
          <a:prstGeom prst="rect">
            <a:avLst/>
          </a:prstGeom>
          <a:noFill/>
          <a:ln/>
        </p:spPr>
        <p:txBody>
          <a:bodyPr wrap="square" rtlCol="0" anchor="ctr"/>
          <a:lstStyle/>
          <a:p>
            <a:pPr marL="0" indent="0">
              <a:lnSpc>
                <a:spcPct val="125000"/>
              </a:lnSpc>
              <a:buNone/>
            </a:pPr>
            <a:r>
              <a:rPr lang="en-US" sz="2000" dirty="0">
                <a:solidFill>
                  <a:srgbClr val="333333"/>
                </a:solidFill>
                <a:latin typeface="Calibri" pitchFamily="34" charset="0"/>
                <a:ea typeface="Calibri" pitchFamily="34" charset="-122"/>
                <a:cs typeface="Calibri" pitchFamily="34" charset="-120"/>
              </a:rPr>
              <a:t>Ne „postižený“  →  člověk s postižením</a:t>
            </a:r>
            <a:endParaRPr lang="en-US" sz="2000" dirty="0"/>
          </a:p>
          <a:p>
            <a:pPr marL="0" indent="0">
              <a:lnSpc>
                <a:spcPct val="125000"/>
              </a:lnSpc>
              <a:buNone/>
            </a:pPr>
            <a:r>
              <a:rPr lang="en-US" sz="2000" dirty="0">
                <a:solidFill>
                  <a:srgbClr val="333333"/>
                </a:solidFill>
                <a:latin typeface="Calibri" pitchFamily="34" charset="0"/>
                <a:ea typeface="Calibri" pitchFamily="34" charset="-122"/>
                <a:cs typeface="Calibri" pitchFamily="34" charset="-120"/>
              </a:rPr>
              <a:t>Ne „umístění“  →  nastěhování</a:t>
            </a:r>
            <a:endParaRPr lang="en-US" sz="2000" dirty="0"/>
          </a:p>
          <a:p>
            <a:pPr marL="0" indent="0">
              <a:lnSpc>
                <a:spcPct val="125000"/>
              </a:lnSpc>
              <a:buNone/>
            </a:pPr>
            <a:r>
              <a:rPr lang="en-US" sz="2000" dirty="0">
                <a:solidFill>
                  <a:srgbClr val="333333"/>
                </a:solidFill>
                <a:latin typeface="Calibri" pitchFamily="34" charset="0"/>
                <a:ea typeface="Calibri" pitchFamily="34" charset="-122"/>
                <a:cs typeface="Calibri" pitchFamily="34" charset="-120"/>
              </a:rPr>
              <a:t>Ne „ústav“      →  domov, bydlení</a:t>
            </a:r>
            <a:endParaRPr lang="en-US" sz="2000" dirty="0"/>
          </a:p>
        </p:txBody>
      </p:sp>
      <p:pic>
        <p:nvPicPr>
          <p:cNvPr id="13" name="Obrázek 12">
            <a:extLst>
              <a:ext uri="{FF2B5EF4-FFF2-40B4-BE49-F238E27FC236}">
                <a16:creationId xmlns:a16="http://schemas.microsoft.com/office/drawing/2014/main" id="{E8F188E3-A27D-B8AD-CC9A-DDD0D5BCC950}"/>
              </a:ext>
            </a:extLst>
          </p:cNvPr>
          <p:cNvPicPr>
            <a:picLocks noChangeAspect="1"/>
          </p:cNvPicPr>
          <p:nvPr/>
        </p:nvPicPr>
        <p:blipFill>
          <a:blip r:embed="rId3"/>
          <a:stretch>
            <a:fillRect/>
          </a:stretch>
        </p:blipFill>
        <p:spPr>
          <a:xfrm>
            <a:off x="6920800" y="3204970"/>
            <a:ext cx="1271019" cy="12710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bg>
      <p:bgPr>
        <a:solidFill>
          <a:srgbClr val="0A2E37"/>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FFFFFF"/>
                </a:solidFill>
                <a:latin typeface="Georgia" pitchFamily="34" charset="0"/>
                <a:ea typeface="Georgia" pitchFamily="34" charset="-122"/>
                <a:cs typeface="Georgia" pitchFamily="34" charset="-120"/>
              </a:rPr>
              <a:t>Připravení na krizi</a:t>
            </a:r>
            <a:endParaRPr lang="en-US" sz="3400" dirty="0"/>
          </a:p>
        </p:txBody>
      </p:sp>
      <p:sp>
        <p:nvSpPr>
          <p:cNvPr id="3" name="Text 1"/>
          <p:cNvSpPr/>
          <p:nvPr/>
        </p:nvSpPr>
        <p:spPr>
          <a:xfrm>
            <a:off x="731520" y="868680"/>
            <a:ext cx="7315200" cy="411480"/>
          </a:xfrm>
          <a:prstGeom prst="rect">
            <a:avLst/>
          </a:prstGeom>
          <a:noFill/>
          <a:ln/>
        </p:spPr>
        <p:txBody>
          <a:bodyPr wrap="square" rtlCol="0" anchor="ctr"/>
          <a:lstStyle/>
          <a:p>
            <a:pPr marL="0" indent="0">
              <a:buNone/>
            </a:pPr>
            <a:r>
              <a:rPr lang="en-US" sz="2200" i="1" dirty="0">
                <a:solidFill>
                  <a:srgbClr val="DAB185"/>
                </a:solidFill>
                <a:latin typeface="Calibri" pitchFamily="34" charset="0"/>
                <a:ea typeface="Calibri" pitchFamily="34" charset="-122"/>
                <a:cs typeface="Calibri" pitchFamily="34" charset="-120"/>
              </a:rPr>
              <a:t>8 scénářů. Šablony. AI asistent.</a:t>
            </a:r>
            <a:endParaRPr lang="en-US" sz="2200" dirty="0"/>
          </a:p>
        </p:txBody>
      </p:sp>
      <p:sp>
        <p:nvSpPr>
          <p:cNvPr id="4" name="Shape 2"/>
          <p:cNvSpPr/>
          <p:nvPr/>
        </p:nvSpPr>
        <p:spPr>
          <a:xfrm>
            <a:off x="365760" y="1463040"/>
            <a:ext cx="4206240" cy="685800"/>
          </a:xfrm>
          <a:prstGeom prst="rect">
            <a:avLst/>
          </a:prstGeom>
          <a:solidFill>
            <a:srgbClr val="0F414E"/>
          </a:solidFill>
          <a:ln/>
        </p:spPr>
        <p:txBody>
          <a:bodyPr/>
          <a:lstStyle/>
          <a:p>
            <a:endParaRPr lang="cs-CZ"/>
          </a:p>
        </p:txBody>
      </p:sp>
      <p:sp>
        <p:nvSpPr>
          <p:cNvPr id="5" name="Text 3"/>
          <p:cNvSpPr/>
          <p:nvPr/>
        </p:nvSpPr>
        <p:spPr>
          <a:xfrm>
            <a:off x="502920" y="150876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1. Zdravotní incident</a:t>
            </a:r>
            <a:endParaRPr lang="en-US" sz="1800" dirty="0"/>
          </a:p>
        </p:txBody>
      </p:sp>
      <p:sp>
        <p:nvSpPr>
          <p:cNvPr id="6" name="Text 4"/>
          <p:cNvSpPr/>
          <p:nvPr/>
        </p:nvSpPr>
        <p:spPr>
          <a:xfrm>
            <a:off x="3291840" y="150876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Stř.–Vys.</a:t>
            </a:r>
            <a:endParaRPr lang="en-US" sz="1800" dirty="0"/>
          </a:p>
        </p:txBody>
      </p:sp>
      <p:sp>
        <p:nvSpPr>
          <p:cNvPr id="7" name="Shape 5"/>
          <p:cNvSpPr/>
          <p:nvPr/>
        </p:nvSpPr>
        <p:spPr>
          <a:xfrm>
            <a:off x="4754880" y="1463040"/>
            <a:ext cx="4206240" cy="685800"/>
          </a:xfrm>
          <a:prstGeom prst="rect">
            <a:avLst/>
          </a:prstGeom>
          <a:solidFill>
            <a:srgbClr val="0F414E"/>
          </a:solidFill>
          <a:ln/>
        </p:spPr>
        <p:txBody>
          <a:bodyPr/>
          <a:lstStyle/>
          <a:p>
            <a:endParaRPr lang="cs-CZ"/>
          </a:p>
        </p:txBody>
      </p:sp>
      <p:sp>
        <p:nvSpPr>
          <p:cNvPr id="8" name="Text 6"/>
          <p:cNvSpPr/>
          <p:nvPr/>
        </p:nvSpPr>
        <p:spPr>
          <a:xfrm>
            <a:off x="4892040" y="150876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2. Epidemie / nákaza</a:t>
            </a:r>
            <a:endParaRPr lang="en-US" sz="1800" dirty="0"/>
          </a:p>
        </p:txBody>
      </p:sp>
      <p:sp>
        <p:nvSpPr>
          <p:cNvPr id="9" name="Text 7"/>
          <p:cNvSpPr/>
          <p:nvPr/>
        </p:nvSpPr>
        <p:spPr>
          <a:xfrm>
            <a:off x="7680960" y="150876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Vys.–Krit.</a:t>
            </a:r>
            <a:endParaRPr lang="en-US" sz="1800" dirty="0"/>
          </a:p>
        </p:txBody>
      </p:sp>
      <p:sp>
        <p:nvSpPr>
          <p:cNvPr id="10" name="Shape 8"/>
          <p:cNvSpPr/>
          <p:nvPr/>
        </p:nvSpPr>
        <p:spPr>
          <a:xfrm>
            <a:off x="365760" y="2286000"/>
            <a:ext cx="4206240" cy="685800"/>
          </a:xfrm>
          <a:prstGeom prst="rect">
            <a:avLst/>
          </a:prstGeom>
          <a:solidFill>
            <a:srgbClr val="0F414E"/>
          </a:solidFill>
          <a:ln/>
        </p:spPr>
        <p:txBody>
          <a:bodyPr/>
          <a:lstStyle/>
          <a:p>
            <a:endParaRPr lang="cs-CZ"/>
          </a:p>
        </p:txBody>
      </p:sp>
      <p:sp>
        <p:nvSpPr>
          <p:cNvPr id="11" name="Text 9"/>
          <p:cNvSpPr/>
          <p:nvPr/>
        </p:nvSpPr>
        <p:spPr>
          <a:xfrm>
            <a:off x="502920" y="233172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3. Negativní média</a:t>
            </a:r>
            <a:endParaRPr lang="en-US" sz="1800" dirty="0"/>
          </a:p>
        </p:txBody>
      </p:sp>
      <p:sp>
        <p:nvSpPr>
          <p:cNvPr id="12" name="Text 10"/>
          <p:cNvSpPr/>
          <p:nvPr/>
        </p:nvSpPr>
        <p:spPr>
          <a:xfrm>
            <a:off x="3291840" y="233172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Stř.–Vys.</a:t>
            </a:r>
            <a:endParaRPr lang="en-US" sz="1800" dirty="0"/>
          </a:p>
        </p:txBody>
      </p:sp>
      <p:sp>
        <p:nvSpPr>
          <p:cNvPr id="13" name="Shape 11"/>
          <p:cNvSpPr/>
          <p:nvPr/>
        </p:nvSpPr>
        <p:spPr>
          <a:xfrm>
            <a:off x="4754880" y="2286000"/>
            <a:ext cx="4206240" cy="685800"/>
          </a:xfrm>
          <a:prstGeom prst="rect">
            <a:avLst/>
          </a:prstGeom>
          <a:solidFill>
            <a:srgbClr val="0F414E"/>
          </a:solidFill>
          <a:ln/>
        </p:spPr>
        <p:txBody>
          <a:bodyPr/>
          <a:lstStyle/>
          <a:p>
            <a:endParaRPr lang="cs-CZ"/>
          </a:p>
        </p:txBody>
      </p:sp>
      <p:sp>
        <p:nvSpPr>
          <p:cNvPr id="14" name="Text 12"/>
          <p:cNvSpPr/>
          <p:nvPr/>
        </p:nvSpPr>
        <p:spPr>
          <a:xfrm>
            <a:off x="4892040" y="233172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4. Stížnost na FB</a:t>
            </a:r>
            <a:endParaRPr lang="en-US" sz="1800" dirty="0"/>
          </a:p>
        </p:txBody>
      </p:sp>
      <p:sp>
        <p:nvSpPr>
          <p:cNvPr id="15" name="Text 13"/>
          <p:cNvSpPr/>
          <p:nvPr/>
        </p:nvSpPr>
        <p:spPr>
          <a:xfrm>
            <a:off x="7680960" y="233172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Níz.–Stř.</a:t>
            </a:r>
            <a:endParaRPr lang="en-US" sz="1800" dirty="0"/>
          </a:p>
        </p:txBody>
      </p:sp>
      <p:sp>
        <p:nvSpPr>
          <p:cNvPr id="16" name="Shape 14"/>
          <p:cNvSpPr/>
          <p:nvPr/>
        </p:nvSpPr>
        <p:spPr>
          <a:xfrm>
            <a:off x="365760" y="3108960"/>
            <a:ext cx="4206240" cy="685800"/>
          </a:xfrm>
          <a:prstGeom prst="rect">
            <a:avLst/>
          </a:prstGeom>
          <a:solidFill>
            <a:srgbClr val="0F414E"/>
          </a:solidFill>
          <a:ln/>
        </p:spPr>
        <p:txBody>
          <a:bodyPr/>
          <a:lstStyle/>
          <a:p>
            <a:endParaRPr lang="cs-CZ"/>
          </a:p>
        </p:txBody>
      </p:sp>
      <p:sp>
        <p:nvSpPr>
          <p:cNvPr id="17" name="Text 15"/>
          <p:cNvSpPr/>
          <p:nvPr/>
        </p:nvSpPr>
        <p:spPr>
          <a:xfrm>
            <a:off x="502920" y="315468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5. Personální krize</a:t>
            </a:r>
            <a:endParaRPr lang="en-US" sz="1800" dirty="0"/>
          </a:p>
        </p:txBody>
      </p:sp>
      <p:sp>
        <p:nvSpPr>
          <p:cNvPr id="18" name="Text 16"/>
          <p:cNvSpPr/>
          <p:nvPr/>
        </p:nvSpPr>
        <p:spPr>
          <a:xfrm>
            <a:off x="3291840" y="315468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Stř.–Vys.</a:t>
            </a:r>
            <a:endParaRPr lang="en-US" sz="1800" dirty="0"/>
          </a:p>
        </p:txBody>
      </p:sp>
      <p:sp>
        <p:nvSpPr>
          <p:cNvPr id="19" name="Shape 17"/>
          <p:cNvSpPr/>
          <p:nvPr/>
        </p:nvSpPr>
        <p:spPr>
          <a:xfrm>
            <a:off x="4754880" y="3108960"/>
            <a:ext cx="4206240" cy="685800"/>
          </a:xfrm>
          <a:prstGeom prst="rect">
            <a:avLst/>
          </a:prstGeom>
          <a:solidFill>
            <a:srgbClr val="0F414E"/>
          </a:solidFill>
          <a:ln/>
        </p:spPr>
        <p:txBody>
          <a:bodyPr/>
          <a:lstStyle/>
          <a:p>
            <a:endParaRPr lang="cs-CZ"/>
          </a:p>
        </p:txBody>
      </p:sp>
      <p:sp>
        <p:nvSpPr>
          <p:cNvPr id="20" name="Text 18"/>
          <p:cNvSpPr/>
          <p:nvPr/>
        </p:nvSpPr>
        <p:spPr>
          <a:xfrm>
            <a:off x="4892040" y="315468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6. Inspekce s nálezem</a:t>
            </a:r>
            <a:endParaRPr lang="en-US" sz="1800" dirty="0"/>
          </a:p>
        </p:txBody>
      </p:sp>
      <p:sp>
        <p:nvSpPr>
          <p:cNvPr id="21" name="Text 19"/>
          <p:cNvSpPr/>
          <p:nvPr/>
        </p:nvSpPr>
        <p:spPr>
          <a:xfrm>
            <a:off x="7680960" y="315468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Vysoká</a:t>
            </a:r>
            <a:endParaRPr lang="en-US" sz="1800" dirty="0"/>
          </a:p>
        </p:txBody>
      </p:sp>
      <p:sp>
        <p:nvSpPr>
          <p:cNvPr id="22" name="Shape 20"/>
          <p:cNvSpPr/>
          <p:nvPr/>
        </p:nvSpPr>
        <p:spPr>
          <a:xfrm>
            <a:off x="365760" y="3931920"/>
            <a:ext cx="4206240" cy="685800"/>
          </a:xfrm>
          <a:prstGeom prst="rect">
            <a:avLst/>
          </a:prstGeom>
          <a:solidFill>
            <a:srgbClr val="0F414E"/>
          </a:solidFill>
          <a:ln/>
        </p:spPr>
        <p:txBody>
          <a:bodyPr/>
          <a:lstStyle/>
          <a:p>
            <a:endParaRPr lang="cs-CZ"/>
          </a:p>
        </p:txBody>
      </p:sp>
      <p:sp>
        <p:nvSpPr>
          <p:cNvPr id="23" name="Text 21"/>
          <p:cNvSpPr/>
          <p:nvPr/>
        </p:nvSpPr>
        <p:spPr>
          <a:xfrm>
            <a:off x="502920" y="397764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7. Obavy z transformace</a:t>
            </a:r>
            <a:endParaRPr lang="en-US" sz="1800" dirty="0"/>
          </a:p>
        </p:txBody>
      </p:sp>
      <p:sp>
        <p:nvSpPr>
          <p:cNvPr id="24" name="Text 22"/>
          <p:cNvSpPr/>
          <p:nvPr/>
        </p:nvSpPr>
        <p:spPr>
          <a:xfrm>
            <a:off x="3291840" y="397764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Střední</a:t>
            </a:r>
            <a:endParaRPr lang="en-US" sz="1800" dirty="0"/>
          </a:p>
        </p:txBody>
      </p:sp>
      <p:sp>
        <p:nvSpPr>
          <p:cNvPr id="25" name="Shape 23"/>
          <p:cNvSpPr/>
          <p:nvPr/>
        </p:nvSpPr>
        <p:spPr>
          <a:xfrm>
            <a:off x="4754880" y="3931920"/>
            <a:ext cx="4206240" cy="685800"/>
          </a:xfrm>
          <a:prstGeom prst="rect">
            <a:avLst/>
          </a:prstGeom>
          <a:solidFill>
            <a:srgbClr val="0F414E"/>
          </a:solidFill>
          <a:ln/>
        </p:spPr>
        <p:txBody>
          <a:bodyPr/>
          <a:lstStyle/>
          <a:p>
            <a:endParaRPr lang="cs-CZ"/>
          </a:p>
        </p:txBody>
      </p:sp>
      <p:sp>
        <p:nvSpPr>
          <p:cNvPr id="26" name="Text 24"/>
          <p:cNvSpPr/>
          <p:nvPr/>
        </p:nvSpPr>
        <p:spPr>
          <a:xfrm>
            <a:off x="4892040" y="3977640"/>
            <a:ext cx="2926080" cy="594360"/>
          </a:xfrm>
          <a:prstGeom prst="rect">
            <a:avLst/>
          </a:prstGeom>
          <a:noFill/>
          <a:ln/>
        </p:spPr>
        <p:txBody>
          <a:bodyPr wrap="square" rtlCol="0" anchor="ctr"/>
          <a:lstStyle/>
          <a:p>
            <a:pPr marL="0" indent="0">
              <a:buNone/>
            </a:pPr>
            <a:r>
              <a:rPr lang="en-US" sz="1800" dirty="0">
                <a:solidFill>
                  <a:srgbClr val="FFFFFF"/>
                </a:solidFill>
                <a:latin typeface="Calibri" pitchFamily="34" charset="0"/>
                <a:ea typeface="Calibri" pitchFamily="34" charset="-122"/>
                <a:cs typeface="Calibri" pitchFamily="34" charset="-120"/>
              </a:rPr>
              <a:t>8. Havárie / katastrofa</a:t>
            </a:r>
            <a:endParaRPr lang="en-US" sz="1800" dirty="0"/>
          </a:p>
        </p:txBody>
      </p:sp>
      <p:sp>
        <p:nvSpPr>
          <p:cNvPr id="27" name="Text 25"/>
          <p:cNvSpPr/>
          <p:nvPr/>
        </p:nvSpPr>
        <p:spPr>
          <a:xfrm>
            <a:off x="7680960" y="3977640"/>
            <a:ext cx="1188720" cy="594360"/>
          </a:xfrm>
          <a:prstGeom prst="rect">
            <a:avLst/>
          </a:prstGeom>
          <a:noFill/>
          <a:ln/>
        </p:spPr>
        <p:txBody>
          <a:bodyPr wrap="square" rtlCol="0" anchor="ctr"/>
          <a:lstStyle/>
          <a:p>
            <a:pPr marL="0" indent="0" algn="r">
              <a:buNone/>
            </a:pPr>
            <a:r>
              <a:rPr lang="en-US" sz="1800" i="1" dirty="0">
                <a:solidFill>
                  <a:srgbClr val="DAB185"/>
                </a:solidFill>
                <a:latin typeface="Calibri" pitchFamily="34" charset="0"/>
                <a:ea typeface="Calibri" pitchFamily="34" charset="-122"/>
                <a:cs typeface="Calibri" pitchFamily="34" charset="-120"/>
              </a:rPr>
              <a:t>Vys.–Krit.</a:t>
            </a:r>
            <a:endParaRPr lang="en-US" sz="1800" dirty="0"/>
          </a:p>
        </p:txBody>
      </p:sp>
      <p:sp>
        <p:nvSpPr>
          <p:cNvPr id="28" name="Text 26"/>
          <p:cNvSpPr/>
          <p:nvPr/>
        </p:nvSpPr>
        <p:spPr>
          <a:xfrm>
            <a:off x="365760" y="4572000"/>
            <a:ext cx="7680960" cy="457200"/>
          </a:xfrm>
          <a:prstGeom prst="rect">
            <a:avLst/>
          </a:prstGeom>
          <a:noFill/>
          <a:ln/>
        </p:spPr>
        <p:txBody>
          <a:bodyPr wrap="square" rtlCol="0" anchor="ctr"/>
          <a:lstStyle/>
          <a:p>
            <a:pPr marL="0" indent="0">
              <a:buNone/>
            </a:pPr>
            <a:r>
              <a:rPr lang="en-US" sz="1400" dirty="0">
                <a:solidFill>
                  <a:srgbClr val="999999"/>
                </a:solidFill>
                <a:latin typeface="Calibri" pitchFamily="34" charset="0"/>
                <a:ea typeface="Calibri" pitchFamily="34" charset="-122"/>
                <a:cs typeface="Calibri" pitchFamily="34" charset="-120"/>
              </a:rPr>
              <a:t>Ke každému: kdo rozhoduje, reakční </a:t>
            </a:r>
            <a:r>
              <a:rPr lang="en-US" sz="1400" dirty="0" err="1">
                <a:solidFill>
                  <a:srgbClr val="999999"/>
                </a:solidFill>
                <a:latin typeface="Calibri" pitchFamily="34" charset="0"/>
                <a:ea typeface="Calibri" pitchFamily="34" charset="-122"/>
                <a:cs typeface="Calibri" pitchFamily="34" charset="-120"/>
              </a:rPr>
              <a:t>čas</a:t>
            </a:r>
            <a:r>
              <a:rPr lang="en-US" sz="1400" dirty="0">
                <a:solidFill>
                  <a:srgbClr val="999999"/>
                </a:solidFill>
                <a:latin typeface="Calibri" pitchFamily="34" charset="0"/>
                <a:ea typeface="Calibri" pitchFamily="34" charset="-122"/>
                <a:cs typeface="Calibri" pitchFamily="34" charset="-120"/>
              </a:rPr>
              <a:t>,</a:t>
            </a:r>
            <a:r>
              <a:rPr lang="cs-CZ" sz="1400" dirty="0">
                <a:solidFill>
                  <a:srgbClr val="999999"/>
                </a:solidFill>
                <a:latin typeface="Calibri" pitchFamily="34" charset="0"/>
                <a:ea typeface="Calibri" pitchFamily="34" charset="-122"/>
                <a:cs typeface="Calibri" pitchFamily="34" charset="-120"/>
              </a:rPr>
              <a:t> </a:t>
            </a:r>
            <a:r>
              <a:rPr lang="en-US" sz="1400" dirty="0" err="1">
                <a:solidFill>
                  <a:srgbClr val="999999"/>
                </a:solidFill>
                <a:latin typeface="Calibri" pitchFamily="34" charset="0"/>
                <a:ea typeface="Calibri" pitchFamily="34" charset="-122"/>
                <a:cs typeface="Calibri" pitchFamily="34" charset="-120"/>
              </a:rPr>
              <a:t>šablona</a:t>
            </a:r>
            <a:r>
              <a:rPr lang="en-US" sz="1400" dirty="0">
                <a:solidFill>
                  <a:srgbClr val="999999"/>
                </a:solidFill>
                <a:latin typeface="Calibri" pitchFamily="34" charset="0"/>
                <a:ea typeface="Calibri" pitchFamily="34" charset="-122"/>
                <a:cs typeface="Calibri" pitchFamily="34" charset="-120"/>
              </a:rPr>
              <a:t> zprávy, pořadí komunikace</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1">
    <p:bg>
      <p:bgPr>
        <a:solidFill>
          <a:srgbClr val="F7F4EF"/>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0F414E"/>
                </a:solidFill>
                <a:latin typeface="Georgia" pitchFamily="34" charset="0"/>
                <a:ea typeface="Georgia" pitchFamily="34" charset="-122"/>
                <a:cs typeface="Georgia" pitchFamily="34" charset="-120"/>
              </a:rPr>
              <a:t>Plán ve 4 fázích</a:t>
            </a:r>
            <a:endParaRPr lang="en-US" sz="3400" dirty="0"/>
          </a:p>
        </p:txBody>
      </p:sp>
      <p:sp>
        <p:nvSpPr>
          <p:cNvPr id="3" name="Text 1"/>
          <p:cNvSpPr/>
          <p:nvPr/>
        </p:nvSpPr>
        <p:spPr>
          <a:xfrm>
            <a:off x="731520" y="868680"/>
            <a:ext cx="7315200" cy="411480"/>
          </a:xfrm>
          <a:prstGeom prst="rect">
            <a:avLst/>
          </a:prstGeom>
          <a:noFill/>
          <a:ln/>
        </p:spPr>
        <p:txBody>
          <a:bodyPr wrap="square" rtlCol="0" anchor="ctr"/>
          <a:lstStyle/>
          <a:p>
            <a:pPr marL="0" indent="0">
              <a:buNone/>
            </a:pPr>
            <a:endParaRPr lang="en-US" sz="2200" dirty="0"/>
          </a:p>
        </p:txBody>
      </p:sp>
      <p:sp>
        <p:nvSpPr>
          <p:cNvPr id="4" name="Shape 2"/>
          <p:cNvSpPr/>
          <p:nvPr/>
        </p:nvSpPr>
        <p:spPr>
          <a:xfrm>
            <a:off x="274320" y="1463040"/>
            <a:ext cx="2011680" cy="32918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5" name="Shape 3"/>
          <p:cNvSpPr/>
          <p:nvPr/>
        </p:nvSpPr>
        <p:spPr>
          <a:xfrm>
            <a:off x="274320" y="1463040"/>
            <a:ext cx="2011680" cy="54864"/>
          </a:xfrm>
          <a:prstGeom prst="rect">
            <a:avLst/>
          </a:prstGeom>
          <a:solidFill>
            <a:srgbClr val="DAB185"/>
          </a:solidFill>
          <a:ln/>
        </p:spPr>
        <p:txBody>
          <a:bodyPr/>
          <a:lstStyle/>
          <a:p>
            <a:endParaRPr lang="cs-CZ"/>
          </a:p>
        </p:txBody>
      </p:sp>
      <p:sp>
        <p:nvSpPr>
          <p:cNvPr id="6" name="Text 4"/>
          <p:cNvSpPr/>
          <p:nvPr/>
        </p:nvSpPr>
        <p:spPr>
          <a:xfrm>
            <a:off x="365760" y="1554480"/>
            <a:ext cx="1828800" cy="41148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Fáze 1</a:t>
            </a:r>
            <a:endParaRPr lang="en-US" sz="2200" dirty="0"/>
          </a:p>
        </p:txBody>
      </p:sp>
      <p:sp>
        <p:nvSpPr>
          <p:cNvPr id="7" name="Text 5"/>
          <p:cNvSpPr/>
          <p:nvPr/>
        </p:nvSpPr>
        <p:spPr>
          <a:xfrm>
            <a:off x="365760" y="1965960"/>
            <a:ext cx="1828800" cy="365760"/>
          </a:xfrm>
          <a:prstGeom prst="rect">
            <a:avLst/>
          </a:prstGeom>
          <a:noFill/>
          <a:ln/>
        </p:spPr>
        <p:txBody>
          <a:bodyPr wrap="square" rtlCol="0" anchor="ctr"/>
          <a:lstStyle/>
          <a:p>
            <a:pPr marL="0" indent="0">
              <a:buNone/>
            </a:pPr>
            <a:r>
              <a:rPr lang="en-US" sz="1800" i="1" dirty="0">
                <a:solidFill>
                  <a:srgbClr val="DAB185"/>
                </a:solidFill>
                <a:latin typeface="Calibri" pitchFamily="34" charset="0"/>
                <a:ea typeface="Calibri" pitchFamily="34" charset="-122"/>
                <a:cs typeface="Calibri" pitchFamily="34" charset="-120"/>
              </a:rPr>
              <a:t>0–30 </a:t>
            </a:r>
            <a:r>
              <a:rPr lang="en-US" sz="1800" i="1" dirty="0" err="1">
                <a:solidFill>
                  <a:srgbClr val="DAB185"/>
                </a:solidFill>
                <a:latin typeface="Calibri" pitchFamily="34" charset="0"/>
                <a:ea typeface="Calibri" pitchFamily="34" charset="-122"/>
                <a:cs typeface="Calibri" pitchFamily="34" charset="-120"/>
              </a:rPr>
              <a:t>dní</a:t>
            </a:r>
            <a:endParaRPr lang="en-US" sz="1800" dirty="0"/>
          </a:p>
        </p:txBody>
      </p:sp>
      <p:sp>
        <p:nvSpPr>
          <p:cNvPr id="8" name="Text 6"/>
          <p:cNvSpPr/>
          <p:nvPr/>
        </p:nvSpPr>
        <p:spPr>
          <a:xfrm>
            <a:off x="365760" y="2468880"/>
            <a:ext cx="1828800" cy="2011680"/>
          </a:xfrm>
          <a:prstGeom prst="rect">
            <a:avLst/>
          </a:prstGeom>
          <a:noFill/>
          <a:ln/>
        </p:spPr>
        <p:txBody>
          <a:bodyPr wrap="square" rtlCol="0" anchor="ctr"/>
          <a:lstStyle/>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Konsolidace FB</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SEO opravy</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1. video, 1. příběh</a:t>
            </a:r>
            <a:endParaRPr lang="en-US" sz="1800" dirty="0"/>
          </a:p>
        </p:txBody>
      </p:sp>
      <p:sp>
        <p:nvSpPr>
          <p:cNvPr id="9" name="Shape 7"/>
          <p:cNvSpPr/>
          <p:nvPr/>
        </p:nvSpPr>
        <p:spPr>
          <a:xfrm>
            <a:off x="2468880" y="1463040"/>
            <a:ext cx="2011680" cy="329184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10" name="Shape 8"/>
          <p:cNvSpPr/>
          <p:nvPr/>
        </p:nvSpPr>
        <p:spPr>
          <a:xfrm>
            <a:off x="2468880" y="1463040"/>
            <a:ext cx="2011680" cy="54864"/>
          </a:xfrm>
          <a:prstGeom prst="rect">
            <a:avLst/>
          </a:prstGeom>
          <a:solidFill>
            <a:srgbClr val="DAB185"/>
          </a:solidFill>
          <a:ln/>
        </p:spPr>
        <p:txBody>
          <a:bodyPr/>
          <a:lstStyle/>
          <a:p>
            <a:endParaRPr lang="cs-CZ"/>
          </a:p>
        </p:txBody>
      </p:sp>
      <p:sp>
        <p:nvSpPr>
          <p:cNvPr id="11" name="Text 9"/>
          <p:cNvSpPr/>
          <p:nvPr/>
        </p:nvSpPr>
        <p:spPr>
          <a:xfrm>
            <a:off x="2560320" y="1554480"/>
            <a:ext cx="1828800" cy="41148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Fáze 2</a:t>
            </a:r>
            <a:endParaRPr lang="en-US" sz="2200" dirty="0"/>
          </a:p>
        </p:txBody>
      </p:sp>
      <p:sp>
        <p:nvSpPr>
          <p:cNvPr id="12" name="Text 10"/>
          <p:cNvSpPr/>
          <p:nvPr/>
        </p:nvSpPr>
        <p:spPr>
          <a:xfrm>
            <a:off x="2560320" y="1965960"/>
            <a:ext cx="1828800" cy="365760"/>
          </a:xfrm>
          <a:prstGeom prst="rect">
            <a:avLst/>
          </a:prstGeom>
          <a:noFill/>
          <a:ln/>
        </p:spPr>
        <p:txBody>
          <a:bodyPr wrap="square" rtlCol="0" anchor="ctr"/>
          <a:lstStyle/>
          <a:p>
            <a:pPr marL="0" indent="0">
              <a:buNone/>
            </a:pPr>
            <a:r>
              <a:rPr lang="en-US" sz="1800" i="1" dirty="0">
                <a:solidFill>
                  <a:srgbClr val="0F414E"/>
                </a:solidFill>
                <a:latin typeface="Calibri" pitchFamily="34" charset="0"/>
                <a:ea typeface="Calibri" pitchFamily="34" charset="-122"/>
                <a:cs typeface="Calibri" pitchFamily="34" charset="-120"/>
              </a:rPr>
              <a:t>Měsíc 1–3</a:t>
            </a:r>
            <a:endParaRPr lang="en-US" sz="1800" dirty="0"/>
          </a:p>
        </p:txBody>
      </p:sp>
      <p:sp>
        <p:nvSpPr>
          <p:cNvPr id="13" name="Text 11"/>
          <p:cNvSpPr/>
          <p:nvPr/>
        </p:nvSpPr>
        <p:spPr>
          <a:xfrm>
            <a:off x="2560320" y="2468880"/>
            <a:ext cx="1828800" cy="2011680"/>
          </a:xfrm>
          <a:prstGeom prst="rect">
            <a:avLst/>
          </a:prstGeom>
          <a:noFill/>
          <a:ln/>
        </p:spPr>
        <p:txBody>
          <a:bodyPr wrap="square" rtlCol="0" anchor="ctr"/>
          <a:lstStyle/>
          <a:p>
            <a:pPr marL="0" indent="0">
              <a:lnSpc>
                <a:spcPct val="125000"/>
              </a:lnSpc>
              <a:buNone/>
            </a:pPr>
            <a:r>
              <a:rPr lang="en-US" sz="1800" dirty="0">
                <a:solidFill>
                  <a:srgbClr val="333333"/>
                </a:solidFill>
                <a:latin typeface="Calibri" pitchFamily="34" charset="0"/>
                <a:ea typeface="Calibri" pitchFamily="34" charset="-122"/>
                <a:cs typeface="Calibri" pitchFamily="34" charset="-120"/>
              </a:rPr>
              <a:t>Kalendář, LinkedIn</a:t>
            </a:r>
            <a:endParaRPr lang="en-US" sz="1800" dirty="0"/>
          </a:p>
          <a:p>
            <a:pPr marL="0" indent="0">
              <a:lnSpc>
                <a:spcPct val="125000"/>
              </a:lnSpc>
              <a:buNone/>
            </a:pPr>
            <a:r>
              <a:rPr lang="en-US" sz="1800" dirty="0">
                <a:solidFill>
                  <a:srgbClr val="333333"/>
                </a:solidFill>
                <a:latin typeface="Calibri" pitchFamily="34" charset="0"/>
                <a:ea typeface="Calibri" pitchFamily="34" charset="-122"/>
                <a:cs typeface="Calibri" pitchFamily="34" charset="-120"/>
              </a:rPr>
              <a:t>Texty webu</a:t>
            </a:r>
            <a:endParaRPr lang="en-US" sz="1800" dirty="0"/>
          </a:p>
          <a:p>
            <a:pPr marL="0" indent="0">
              <a:lnSpc>
                <a:spcPct val="125000"/>
              </a:lnSpc>
              <a:buNone/>
            </a:pPr>
            <a:r>
              <a:rPr lang="en-US" sz="1800" dirty="0">
                <a:solidFill>
                  <a:srgbClr val="333333"/>
                </a:solidFill>
                <a:latin typeface="Calibri" pitchFamily="34" charset="0"/>
                <a:ea typeface="Calibri" pitchFamily="34" charset="-122"/>
                <a:cs typeface="Calibri" pitchFamily="34" charset="-120"/>
              </a:rPr>
              <a:t>3 příběhy rodin</a:t>
            </a:r>
            <a:endParaRPr lang="en-US" sz="1800" dirty="0"/>
          </a:p>
        </p:txBody>
      </p:sp>
      <p:sp>
        <p:nvSpPr>
          <p:cNvPr id="14" name="Shape 12"/>
          <p:cNvSpPr/>
          <p:nvPr/>
        </p:nvSpPr>
        <p:spPr>
          <a:xfrm>
            <a:off x="4663440" y="1463040"/>
            <a:ext cx="2011680" cy="32918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5" name="Shape 13"/>
          <p:cNvSpPr/>
          <p:nvPr/>
        </p:nvSpPr>
        <p:spPr>
          <a:xfrm>
            <a:off x="4663440" y="1463040"/>
            <a:ext cx="2011680" cy="54864"/>
          </a:xfrm>
          <a:prstGeom prst="rect">
            <a:avLst/>
          </a:prstGeom>
          <a:solidFill>
            <a:srgbClr val="DAB185"/>
          </a:solidFill>
          <a:ln/>
        </p:spPr>
        <p:txBody>
          <a:bodyPr/>
          <a:lstStyle/>
          <a:p>
            <a:endParaRPr lang="cs-CZ"/>
          </a:p>
        </p:txBody>
      </p:sp>
      <p:sp>
        <p:nvSpPr>
          <p:cNvPr id="16" name="Text 14"/>
          <p:cNvSpPr/>
          <p:nvPr/>
        </p:nvSpPr>
        <p:spPr>
          <a:xfrm>
            <a:off x="4754880" y="1554480"/>
            <a:ext cx="1828800" cy="41148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Fáze 3</a:t>
            </a:r>
            <a:endParaRPr lang="en-US" sz="2200" dirty="0"/>
          </a:p>
        </p:txBody>
      </p:sp>
      <p:sp>
        <p:nvSpPr>
          <p:cNvPr id="17" name="Text 15"/>
          <p:cNvSpPr/>
          <p:nvPr/>
        </p:nvSpPr>
        <p:spPr>
          <a:xfrm>
            <a:off x="4754880" y="1965960"/>
            <a:ext cx="1828800" cy="365760"/>
          </a:xfrm>
          <a:prstGeom prst="rect">
            <a:avLst/>
          </a:prstGeom>
          <a:noFill/>
          <a:ln/>
        </p:spPr>
        <p:txBody>
          <a:bodyPr wrap="square" rtlCol="0" anchor="ctr"/>
          <a:lstStyle/>
          <a:p>
            <a:pPr marL="0" indent="0">
              <a:buNone/>
            </a:pPr>
            <a:r>
              <a:rPr lang="en-US" sz="1800" i="1" dirty="0">
                <a:solidFill>
                  <a:srgbClr val="DAB185"/>
                </a:solidFill>
                <a:latin typeface="Calibri" pitchFamily="34" charset="0"/>
                <a:ea typeface="Calibri" pitchFamily="34" charset="-122"/>
                <a:cs typeface="Calibri" pitchFamily="34" charset="-120"/>
              </a:rPr>
              <a:t>Měsíc 3–6</a:t>
            </a:r>
            <a:endParaRPr lang="en-US" sz="1800" dirty="0"/>
          </a:p>
        </p:txBody>
      </p:sp>
      <p:sp>
        <p:nvSpPr>
          <p:cNvPr id="18" name="Text 16"/>
          <p:cNvSpPr/>
          <p:nvPr/>
        </p:nvSpPr>
        <p:spPr>
          <a:xfrm>
            <a:off x="4754880" y="2468880"/>
            <a:ext cx="1828800" cy="2011680"/>
          </a:xfrm>
          <a:prstGeom prst="rect">
            <a:avLst/>
          </a:prstGeom>
          <a:noFill/>
          <a:ln/>
        </p:spPr>
        <p:txBody>
          <a:bodyPr wrap="square" rtlCol="0" anchor="ctr"/>
          <a:lstStyle/>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FB Ads, IG Reels</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Příp. studie</a:t>
            </a:r>
            <a:endParaRPr lang="en-US" sz="1800" dirty="0"/>
          </a:p>
          <a:p>
            <a:pPr marL="0" indent="0">
              <a:lnSpc>
                <a:spcPct val="125000"/>
              </a:lnSpc>
              <a:buNone/>
            </a:pPr>
            <a:r>
              <a:rPr lang="en-US" sz="1800" dirty="0" err="1">
                <a:solidFill>
                  <a:srgbClr val="FFFFFF"/>
                </a:solidFill>
                <a:latin typeface="Calibri" pitchFamily="34" charset="0"/>
                <a:ea typeface="Calibri" pitchFamily="34" charset="-122"/>
                <a:cs typeface="Calibri" pitchFamily="34" charset="-120"/>
              </a:rPr>
              <a:t>Akce</a:t>
            </a:r>
            <a:r>
              <a:rPr lang="cs-CZ" sz="1800" dirty="0">
                <a:solidFill>
                  <a:srgbClr val="FFFFFF"/>
                </a:solidFill>
                <a:latin typeface="Calibri" pitchFamily="34" charset="0"/>
                <a:ea typeface="Calibri" pitchFamily="34" charset="-122"/>
                <a:cs typeface="Calibri" pitchFamily="34" charset="-120"/>
              </a:rPr>
              <a:t> pro veřejnost</a:t>
            </a:r>
          </a:p>
        </p:txBody>
      </p:sp>
      <p:sp>
        <p:nvSpPr>
          <p:cNvPr id="19" name="Shape 17"/>
          <p:cNvSpPr/>
          <p:nvPr/>
        </p:nvSpPr>
        <p:spPr>
          <a:xfrm>
            <a:off x="6858000" y="1463040"/>
            <a:ext cx="2011680" cy="329184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20" name="Shape 18"/>
          <p:cNvSpPr/>
          <p:nvPr/>
        </p:nvSpPr>
        <p:spPr>
          <a:xfrm>
            <a:off x="6858000" y="1463040"/>
            <a:ext cx="2011680" cy="54864"/>
          </a:xfrm>
          <a:prstGeom prst="rect">
            <a:avLst/>
          </a:prstGeom>
          <a:solidFill>
            <a:srgbClr val="DAB185"/>
          </a:solidFill>
          <a:ln/>
        </p:spPr>
        <p:txBody>
          <a:bodyPr/>
          <a:lstStyle/>
          <a:p>
            <a:endParaRPr lang="cs-CZ"/>
          </a:p>
        </p:txBody>
      </p:sp>
      <p:sp>
        <p:nvSpPr>
          <p:cNvPr id="21" name="Text 19"/>
          <p:cNvSpPr/>
          <p:nvPr/>
        </p:nvSpPr>
        <p:spPr>
          <a:xfrm>
            <a:off x="6949440" y="1554480"/>
            <a:ext cx="1828800" cy="41148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Fáze 4</a:t>
            </a:r>
            <a:endParaRPr lang="en-US" sz="2200" dirty="0"/>
          </a:p>
        </p:txBody>
      </p:sp>
      <p:sp>
        <p:nvSpPr>
          <p:cNvPr id="22" name="Text 20"/>
          <p:cNvSpPr/>
          <p:nvPr/>
        </p:nvSpPr>
        <p:spPr>
          <a:xfrm>
            <a:off x="6949440" y="1965960"/>
            <a:ext cx="1828800" cy="365760"/>
          </a:xfrm>
          <a:prstGeom prst="rect">
            <a:avLst/>
          </a:prstGeom>
          <a:noFill/>
          <a:ln/>
        </p:spPr>
        <p:txBody>
          <a:bodyPr wrap="square" rtlCol="0" anchor="ctr"/>
          <a:lstStyle/>
          <a:p>
            <a:pPr marL="0" indent="0">
              <a:buNone/>
            </a:pPr>
            <a:r>
              <a:rPr lang="en-US" sz="1800" i="1" dirty="0">
                <a:solidFill>
                  <a:srgbClr val="0F414E"/>
                </a:solidFill>
                <a:latin typeface="Calibri" pitchFamily="34" charset="0"/>
                <a:ea typeface="Calibri" pitchFamily="34" charset="-122"/>
                <a:cs typeface="Calibri" pitchFamily="34" charset="-120"/>
              </a:rPr>
              <a:t>Měsíc 6–12</a:t>
            </a:r>
            <a:endParaRPr lang="en-US" sz="1800" dirty="0"/>
          </a:p>
        </p:txBody>
      </p:sp>
      <p:sp>
        <p:nvSpPr>
          <p:cNvPr id="23" name="Text 21"/>
          <p:cNvSpPr/>
          <p:nvPr/>
        </p:nvSpPr>
        <p:spPr>
          <a:xfrm>
            <a:off x="6949440" y="2468880"/>
            <a:ext cx="1828800" cy="2011680"/>
          </a:xfrm>
          <a:prstGeom prst="rect">
            <a:avLst/>
          </a:prstGeom>
          <a:noFill/>
          <a:ln/>
        </p:spPr>
        <p:txBody>
          <a:bodyPr wrap="square" rtlCol="0" anchor="ctr"/>
          <a:lstStyle/>
          <a:p>
            <a:pPr marL="0" indent="0">
              <a:lnSpc>
                <a:spcPct val="125000"/>
              </a:lnSpc>
              <a:buNone/>
            </a:pPr>
            <a:r>
              <a:rPr lang="en-US" sz="1800" dirty="0">
                <a:solidFill>
                  <a:srgbClr val="333333"/>
                </a:solidFill>
                <a:latin typeface="Calibri" pitchFamily="34" charset="0"/>
                <a:ea typeface="Calibri" pitchFamily="34" charset="-122"/>
                <a:cs typeface="Calibri" pitchFamily="34" charset="-120"/>
              </a:rPr>
              <a:t>Dokumenty série</a:t>
            </a:r>
            <a:endParaRPr lang="en-US" sz="1800" dirty="0"/>
          </a:p>
          <a:p>
            <a:pPr marL="0" indent="0">
              <a:lnSpc>
                <a:spcPct val="125000"/>
              </a:lnSpc>
              <a:buNone/>
            </a:pPr>
            <a:r>
              <a:rPr lang="en-US" sz="1600" dirty="0">
                <a:solidFill>
                  <a:srgbClr val="333333"/>
                </a:solidFill>
                <a:latin typeface="Calibri" pitchFamily="34" charset="0"/>
                <a:ea typeface="Calibri" pitchFamily="34" charset="-122"/>
                <a:cs typeface="Calibri" pitchFamily="34" charset="-120"/>
              </a:rPr>
              <a:t>Chytrá domácnost</a:t>
            </a:r>
            <a:endParaRPr lang="en-US" sz="1600" dirty="0"/>
          </a:p>
          <a:p>
            <a:pPr marL="0" indent="0">
              <a:lnSpc>
                <a:spcPct val="125000"/>
              </a:lnSpc>
              <a:buNone/>
            </a:pPr>
            <a:r>
              <a:rPr lang="en-US" sz="1600" dirty="0" err="1">
                <a:solidFill>
                  <a:srgbClr val="333333"/>
                </a:solidFill>
                <a:latin typeface="Calibri" pitchFamily="34" charset="0"/>
                <a:ea typeface="Calibri" pitchFamily="34" charset="-122"/>
                <a:cs typeface="Calibri" pitchFamily="34" charset="-120"/>
              </a:rPr>
              <a:t>Evaluace</a:t>
            </a:r>
            <a:endParaRPr lang="cs-CZ" sz="1600" dirty="0">
              <a:solidFill>
                <a:srgbClr val="333333"/>
              </a:solidFill>
              <a:latin typeface="Calibri" pitchFamily="34" charset="0"/>
              <a:ea typeface="Calibri" pitchFamily="34" charset="-122"/>
              <a:cs typeface="Calibri" pitchFamily="34" charset="-120"/>
            </a:endParaRPr>
          </a:p>
          <a:p>
            <a:pPr marL="0" indent="0">
              <a:lnSpc>
                <a:spcPct val="125000"/>
              </a:lnSpc>
              <a:buNone/>
            </a:pPr>
            <a:endParaRPr lang="en-US" sz="1600" dirty="0"/>
          </a:p>
        </p:txBody>
      </p:sp>
      <p:pic>
        <p:nvPicPr>
          <p:cNvPr id="25" name="Obrázek 24">
            <a:extLst>
              <a:ext uri="{FF2B5EF4-FFF2-40B4-BE49-F238E27FC236}">
                <a16:creationId xmlns:a16="http://schemas.microsoft.com/office/drawing/2014/main" id="{A590F27A-7BF2-47BE-5ECE-BB8E64AF19CC}"/>
              </a:ext>
            </a:extLst>
          </p:cNvPr>
          <p:cNvPicPr>
            <a:picLocks noChangeAspect="1"/>
          </p:cNvPicPr>
          <p:nvPr/>
        </p:nvPicPr>
        <p:blipFill>
          <a:blip r:embed="rId3"/>
          <a:stretch>
            <a:fillRect/>
          </a:stretch>
        </p:blipFill>
        <p:spPr>
          <a:xfrm>
            <a:off x="7863840" y="125730"/>
            <a:ext cx="1074420" cy="10744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A2E37"/>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DAB185"/>
                </a:solidFill>
                <a:latin typeface="Georgia" pitchFamily="34" charset="0"/>
                <a:ea typeface="Georgia" pitchFamily="34" charset="-122"/>
                <a:cs typeface="Georgia" pitchFamily="34" charset="-120"/>
              </a:rPr>
              <a:t>Vize: před a po</a:t>
            </a:r>
            <a:endParaRPr lang="en-US" sz="3400" dirty="0"/>
          </a:p>
        </p:txBody>
      </p:sp>
      <p:sp>
        <p:nvSpPr>
          <p:cNvPr id="3" name="Shape 1"/>
          <p:cNvSpPr/>
          <p:nvPr/>
        </p:nvSpPr>
        <p:spPr>
          <a:xfrm>
            <a:off x="365760" y="1097280"/>
            <a:ext cx="8412480" cy="1371600"/>
          </a:xfrm>
          <a:prstGeom prst="rect">
            <a:avLst/>
          </a:prstGeom>
          <a:solidFill>
            <a:srgbClr val="1A3A42"/>
          </a:solidFill>
          <a:ln/>
          <a:effectLst>
            <a:outerShdw blurRad="76200" dist="25400" dir="8100000" algn="bl" rotWithShape="0">
              <a:srgbClr val="000000">
                <a:alpha val="12000"/>
              </a:srgbClr>
            </a:outerShdw>
          </a:effectLst>
        </p:spPr>
        <p:txBody>
          <a:bodyPr/>
          <a:lstStyle/>
          <a:p>
            <a:endParaRPr lang="cs-CZ"/>
          </a:p>
        </p:txBody>
      </p:sp>
      <p:sp>
        <p:nvSpPr>
          <p:cNvPr id="4" name="Text 2"/>
          <p:cNvSpPr/>
          <p:nvPr/>
        </p:nvSpPr>
        <p:spPr>
          <a:xfrm>
            <a:off x="548640" y="1143000"/>
            <a:ext cx="1097280" cy="365760"/>
          </a:xfrm>
          <a:prstGeom prst="rect">
            <a:avLst/>
          </a:prstGeom>
          <a:noFill/>
          <a:ln/>
        </p:spPr>
        <p:txBody>
          <a:bodyPr wrap="square" rtlCol="0" anchor="ctr"/>
          <a:lstStyle/>
          <a:p>
            <a:pPr marL="0" indent="0">
              <a:buNone/>
            </a:pPr>
            <a:r>
              <a:rPr lang="en-US" sz="2000" b="1" dirty="0">
                <a:solidFill>
                  <a:srgbClr val="CC6666"/>
                </a:solidFill>
                <a:latin typeface="Calibri" pitchFamily="34" charset="0"/>
                <a:ea typeface="Calibri" pitchFamily="34" charset="-122"/>
                <a:cs typeface="Calibri" pitchFamily="34" charset="-120"/>
              </a:rPr>
              <a:t>PŘED</a:t>
            </a:r>
            <a:endParaRPr lang="en-US" sz="2000" dirty="0"/>
          </a:p>
        </p:txBody>
      </p:sp>
      <p:sp>
        <p:nvSpPr>
          <p:cNvPr id="5" name="Text 3"/>
          <p:cNvSpPr/>
          <p:nvPr/>
        </p:nvSpPr>
        <p:spPr>
          <a:xfrm>
            <a:off x="548640" y="1508760"/>
            <a:ext cx="8046720" cy="822960"/>
          </a:xfrm>
          <a:prstGeom prst="rect">
            <a:avLst/>
          </a:prstGeom>
          <a:noFill/>
          <a:ln/>
        </p:spPr>
        <p:txBody>
          <a:bodyPr wrap="square" rtlCol="0" anchor="ctr"/>
          <a:lstStyle/>
          <a:p>
            <a:pPr marL="0" indent="0">
              <a:buNone/>
            </a:pPr>
            <a:r>
              <a:rPr lang="en-US" sz="1800" i="1" dirty="0">
                <a:solidFill>
                  <a:srgbClr val="999999"/>
                </a:solidFill>
                <a:latin typeface="Calibri" pitchFamily="34" charset="0"/>
                <a:ea typeface="Calibri" pitchFamily="34" charset="-122"/>
                <a:cs typeface="Calibri" pitchFamily="34" charset="-120"/>
              </a:rPr>
              <a:t>„Stát se předním poskytovatelem sociálních služeb, kde je každý zaměstnanec ctěn a ceněn. Usilujeme o vytvoření inspirujícího prostředí...“ (4 řádky)</a:t>
            </a:r>
            <a:endParaRPr lang="en-US" sz="1800" dirty="0"/>
          </a:p>
        </p:txBody>
      </p:sp>
      <p:sp>
        <p:nvSpPr>
          <p:cNvPr id="6" name="Shape 4"/>
          <p:cNvSpPr/>
          <p:nvPr/>
        </p:nvSpPr>
        <p:spPr>
          <a:xfrm>
            <a:off x="365760" y="2743200"/>
            <a:ext cx="8412480" cy="14630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7" name="Text 5"/>
          <p:cNvSpPr/>
          <p:nvPr/>
        </p:nvSpPr>
        <p:spPr>
          <a:xfrm>
            <a:off x="548640" y="2788920"/>
            <a:ext cx="3657600" cy="365760"/>
          </a:xfrm>
          <a:prstGeom prst="rect">
            <a:avLst/>
          </a:prstGeom>
          <a:noFill/>
          <a:ln/>
        </p:spPr>
        <p:txBody>
          <a:bodyPr wrap="square" rtlCol="0" anchor="ctr"/>
          <a:lstStyle/>
          <a:p>
            <a:pPr marL="0" indent="0">
              <a:buNone/>
            </a:pPr>
            <a:r>
              <a:rPr lang="en-US" sz="2000" b="1" dirty="0">
                <a:solidFill>
                  <a:srgbClr val="DAB185"/>
                </a:solidFill>
                <a:latin typeface="Calibri" pitchFamily="34" charset="0"/>
                <a:ea typeface="Calibri" pitchFamily="34" charset="-122"/>
                <a:cs typeface="Calibri" pitchFamily="34" charset="-120"/>
              </a:rPr>
              <a:t>PO — návrh Evy Baez</a:t>
            </a:r>
            <a:endParaRPr lang="en-US" sz="2000" dirty="0"/>
          </a:p>
        </p:txBody>
      </p:sp>
      <p:sp>
        <p:nvSpPr>
          <p:cNvPr id="8" name="Text 6"/>
          <p:cNvSpPr/>
          <p:nvPr/>
        </p:nvSpPr>
        <p:spPr>
          <a:xfrm>
            <a:off x="548640" y="3200400"/>
            <a:ext cx="8046720" cy="82296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„Míříme k naprosté špičce nejinovativnějších poskytovatelů sociálních služeb v České republice. </a:t>
            </a:r>
            <a:r>
              <a:rPr lang="en-US" sz="2000" dirty="0">
                <a:solidFill>
                  <a:schemeClr val="bg1"/>
                </a:solidFill>
                <a:latin typeface="Calibri" pitchFamily="34" charset="0"/>
                <a:ea typeface="Calibri" pitchFamily="34" charset="-122"/>
                <a:cs typeface="Calibri" pitchFamily="34" charset="-120"/>
              </a:rPr>
              <a:t>Zpochybňujeme</a:t>
            </a:r>
            <a:r>
              <a:rPr lang="en-US" sz="2000" dirty="0">
                <a:solidFill>
                  <a:srgbClr val="FFFFFF"/>
                </a:solidFill>
                <a:latin typeface="Calibri" pitchFamily="34" charset="0"/>
                <a:ea typeface="Calibri" pitchFamily="34" charset="-122"/>
                <a:cs typeface="Calibri" pitchFamily="34" charset="-120"/>
              </a:rPr>
              <a:t> zažité postupy a to, co funguje, rychle zavádíme do praxe.“</a:t>
            </a:r>
            <a:endParaRPr lang="en-US" sz="2000" dirty="0"/>
          </a:p>
        </p:txBody>
      </p:sp>
      <p:sp>
        <p:nvSpPr>
          <p:cNvPr id="9" name="Text 7"/>
          <p:cNvSpPr/>
          <p:nvPr/>
        </p:nvSpPr>
        <p:spPr>
          <a:xfrm>
            <a:off x="731520" y="4434840"/>
            <a:ext cx="7315200" cy="411480"/>
          </a:xfrm>
          <a:prstGeom prst="rect">
            <a:avLst/>
          </a:prstGeom>
          <a:noFill/>
          <a:ln/>
        </p:spPr>
        <p:txBody>
          <a:bodyPr wrap="square" rtlCol="0" anchor="ctr"/>
          <a:lstStyle/>
          <a:p>
            <a:pPr marL="0" indent="0">
              <a:buNone/>
            </a:pPr>
            <a:r>
              <a:rPr lang="en-US" sz="2000" i="1" dirty="0">
                <a:solidFill>
                  <a:srgbClr val="DAB185"/>
                </a:solidFill>
                <a:latin typeface="Calibri" pitchFamily="34" charset="0"/>
                <a:ea typeface="Calibri" pitchFamily="34" charset="-122"/>
                <a:cs typeface="Calibri" pitchFamily="34" charset="-120"/>
              </a:rPr>
              <a:t>Eva: „Formulace jsou příliš obecné, mohl by je říkat kdokoliv.“</a:t>
            </a: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6E1A9-2C47-CCCE-BCE3-BB4A73313F9A}"/>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A141E19F-F9DE-10B9-4158-12E68C1CE924}"/>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6C3E9CB0-AC6E-CF77-B213-E8DC0F2B835B}"/>
              </a:ext>
            </a:extLst>
          </p:cNvPr>
          <p:cNvSpPr>
            <a:spLocks noGrp="1"/>
          </p:cNvSpPr>
          <p:nvPr>
            <p:ph type="subTitle" idx="2"/>
          </p:nvPr>
        </p:nvSpPr>
        <p:spPr/>
        <p:txBody>
          <a:bodyPr>
            <a:normAutofit fontScale="77500" lnSpcReduction="20000"/>
          </a:bodyPr>
          <a:lstStyle/>
          <a:p>
            <a:endParaRPr lang="cs-CZ"/>
          </a:p>
        </p:txBody>
      </p:sp>
      <p:pic>
        <p:nvPicPr>
          <p:cNvPr id="10" name="Obrázek 9">
            <a:extLst>
              <a:ext uri="{FF2B5EF4-FFF2-40B4-BE49-F238E27FC236}">
                <a16:creationId xmlns:a16="http://schemas.microsoft.com/office/drawing/2014/main" id="{D066E62B-1539-73A2-00D1-7875A81C1C29}"/>
              </a:ext>
            </a:extLst>
          </p:cNvPr>
          <p:cNvPicPr>
            <a:picLocks noChangeAspect="1"/>
          </p:cNvPicPr>
          <p:nvPr/>
        </p:nvPicPr>
        <p:blipFill>
          <a:blip r:embed="rId2"/>
          <a:stretch>
            <a:fillRect/>
          </a:stretch>
        </p:blipFill>
        <p:spPr>
          <a:xfrm>
            <a:off x="0" y="166092"/>
            <a:ext cx="9144000" cy="4811316"/>
          </a:xfrm>
          <a:prstGeom prst="rect">
            <a:avLst/>
          </a:prstGeom>
        </p:spPr>
      </p:pic>
    </p:spTree>
    <p:extLst>
      <p:ext uri="{BB962C8B-B14F-4D97-AF65-F5344CB8AC3E}">
        <p14:creationId xmlns:p14="http://schemas.microsoft.com/office/powerpoint/2010/main" val="1497322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7861F2-B996-6A9F-84B3-E71D940F13F0}"/>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8A723086-0059-95CA-2F0B-2500D3FE8864}"/>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E27DBD26-9E2C-EFE4-18C3-2B19BD4A6CAF}"/>
              </a:ext>
            </a:extLst>
          </p:cNvPr>
          <p:cNvSpPr>
            <a:spLocks noGrp="1"/>
          </p:cNvSpPr>
          <p:nvPr>
            <p:ph type="subTitle" idx="2"/>
          </p:nvPr>
        </p:nvSpPr>
        <p:spPr/>
        <p:txBody>
          <a:bodyPr>
            <a:normAutofit fontScale="77500" lnSpcReduction="20000"/>
          </a:bodyPr>
          <a:lstStyle/>
          <a:p>
            <a:endParaRPr lang="cs-CZ"/>
          </a:p>
        </p:txBody>
      </p:sp>
      <p:pic>
        <p:nvPicPr>
          <p:cNvPr id="5" name="2026-03-25_18h21_03">
            <a:hlinkClick r:id="" action="ppaction://media"/>
            <a:extLst>
              <a:ext uri="{FF2B5EF4-FFF2-40B4-BE49-F238E27FC236}">
                <a16:creationId xmlns:a16="http://schemas.microsoft.com/office/drawing/2014/main" id="{EBF95AE6-974B-6D2C-3AF2-A5454433CC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2207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A2E37"/>
        </a:solidFill>
        <a:effectLst/>
      </p:bgPr>
    </p:bg>
    <p:spTree>
      <p:nvGrpSpPr>
        <p:cNvPr id="1" name=""/>
        <p:cNvGrpSpPr/>
        <p:nvPr/>
      </p:nvGrpSpPr>
      <p:grpSpPr>
        <a:xfrm>
          <a:off x="0" y="0"/>
          <a:ext cx="0" cy="0"/>
          <a:chOff x="0" y="0"/>
          <a:chExt cx="0" cy="0"/>
        </a:xfrm>
      </p:grpSpPr>
      <p:sp>
        <p:nvSpPr>
          <p:cNvPr id="2" name="Text 0"/>
          <p:cNvSpPr/>
          <p:nvPr/>
        </p:nvSpPr>
        <p:spPr>
          <a:xfrm>
            <a:off x="731520" y="182880"/>
            <a:ext cx="7315200" cy="548640"/>
          </a:xfrm>
          <a:prstGeom prst="rect">
            <a:avLst/>
          </a:prstGeom>
          <a:noFill/>
          <a:ln/>
        </p:spPr>
        <p:txBody>
          <a:bodyPr wrap="square" rtlCol="0" anchor="ctr"/>
          <a:lstStyle/>
          <a:p>
            <a:pPr marL="0" indent="0">
              <a:buNone/>
            </a:pPr>
            <a:r>
              <a:rPr lang="cs-CZ" sz="3400" b="1" dirty="0">
                <a:solidFill>
                  <a:srgbClr val="DAB185"/>
                </a:solidFill>
                <a:latin typeface="Georgia" pitchFamily="34" charset="0"/>
              </a:rPr>
              <a:t>Praktické přínosy redesignu</a:t>
            </a:r>
            <a:endParaRPr lang="en-US" sz="3400" dirty="0">
              <a:solidFill>
                <a:srgbClr val="DAB185"/>
              </a:solidFill>
            </a:endParaRPr>
          </a:p>
        </p:txBody>
      </p:sp>
      <p:sp>
        <p:nvSpPr>
          <p:cNvPr id="3" name="Text 1"/>
          <p:cNvSpPr/>
          <p:nvPr/>
        </p:nvSpPr>
        <p:spPr>
          <a:xfrm>
            <a:off x="731520" y="685800"/>
            <a:ext cx="7315200" cy="365760"/>
          </a:xfrm>
          <a:prstGeom prst="rect">
            <a:avLst/>
          </a:prstGeom>
          <a:noFill/>
          <a:ln/>
        </p:spPr>
        <p:txBody>
          <a:bodyPr wrap="square" rtlCol="0" anchor="ctr"/>
          <a:lstStyle/>
          <a:p>
            <a:pPr marL="0" indent="0">
              <a:buNone/>
            </a:pPr>
            <a:r>
              <a:rPr lang="en-US" sz="2000" i="1" dirty="0">
                <a:solidFill>
                  <a:srgbClr val="DAB185"/>
                </a:solidFill>
                <a:latin typeface="Calibri" pitchFamily="34" charset="0"/>
                <a:ea typeface="Calibri" pitchFamily="34" charset="-122"/>
                <a:cs typeface="Calibri" pitchFamily="34" charset="-120"/>
              </a:rPr>
              <a:t>Přístupnost není bonus. Je to základ.</a:t>
            </a:r>
            <a:endParaRPr lang="en-US" sz="2000" dirty="0"/>
          </a:p>
        </p:txBody>
      </p:sp>
      <p:sp>
        <p:nvSpPr>
          <p:cNvPr id="4" name="Shape 2"/>
          <p:cNvSpPr/>
          <p:nvPr/>
        </p:nvSpPr>
        <p:spPr>
          <a:xfrm>
            <a:off x="274320" y="1188720"/>
            <a:ext cx="2743200" cy="356616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5" name="Shape 3"/>
          <p:cNvSpPr/>
          <p:nvPr/>
        </p:nvSpPr>
        <p:spPr>
          <a:xfrm>
            <a:off x="274320" y="1188720"/>
            <a:ext cx="2743200" cy="54864"/>
          </a:xfrm>
          <a:prstGeom prst="rect">
            <a:avLst/>
          </a:prstGeom>
          <a:solidFill>
            <a:srgbClr val="DAB185"/>
          </a:solidFill>
          <a:ln/>
        </p:spPr>
        <p:txBody>
          <a:bodyPr/>
          <a:lstStyle/>
          <a:p>
            <a:endParaRPr lang="cs-CZ"/>
          </a:p>
        </p:txBody>
      </p:sp>
      <p:sp>
        <p:nvSpPr>
          <p:cNvPr id="6" name="Text 4"/>
          <p:cNvSpPr/>
          <p:nvPr/>
        </p:nvSpPr>
        <p:spPr>
          <a:xfrm>
            <a:off x="274320" y="1280160"/>
            <a:ext cx="2743200" cy="457200"/>
          </a:xfrm>
          <a:prstGeom prst="rect">
            <a:avLst/>
          </a:prstGeom>
          <a:noFill/>
          <a:ln/>
        </p:spPr>
        <p:txBody>
          <a:bodyPr wrap="square" rtlCol="0" anchor="ctr"/>
          <a:lstStyle/>
          <a:p>
            <a:pPr marL="0" indent="0" algn="ctr">
              <a:buNone/>
            </a:pPr>
            <a:endParaRPr lang="en-US" sz="2800" dirty="0"/>
          </a:p>
        </p:txBody>
      </p:sp>
      <p:sp>
        <p:nvSpPr>
          <p:cNvPr id="7" name="Text 5"/>
          <p:cNvSpPr/>
          <p:nvPr/>
        </p:nvSpPr>
        <p:spPr>
          <a:xfrm>
            <a:off x="411480" y="1737360"/>
            <a:ext cx="2468880" cy="640080"/>
          </a:xfrm>
          <a:prstGeom prst="rect">
            <a:avLst/>
          </a:prstGeom>
          <a:noFill/>
          <a:ln/>
        </p:spPr>
        <p:txBody>
          <a:bodyPr wrap="square" rtlCol="0" anchor="ctr"/>
          <a:lstStyle/>
          <a:p>
            <a:pPr marL="0" indent="0">
              <a:buNone/>
            </a:pPr>
            <a:r>
              <a:rPr lang="en-US" sz="2000" b="1" dirty="0">
                <a:solidFill>
                  <a:srgbClr val="DAB185"/>
                </a:solidFill>
                <a:latin typeface="Georgia" pitchFamily="34" charset="0"/>
                <a:ea typeface="Georgia" pitchFamily="34" charset="-122"/>
                <a:cs typeface="Georgia" pitchFamily="34" charset="-120"/>
              </a:rPr>
              <a:t>Senioři</a:t>
            </a:r>
            <a:endParaRPr lang="en-US" sz="2000" dirty="0"/>
          </a:p>
        </p:txBody>
      </p:sp>
      <p:sp>
        <p:nvSpPr>
          <p:cNvPr id="8" name="Text 6"/>
          <p:cNvSpPr/>
          <p:nvPr/>
        </p:nvSpPr>
        <p:spPr>
          <a:xfrm>
            <a:off x="411480" y="2423160"/>
            <a:ext cx="2468880" cy="2103120"/>
          </a:xfrm>
          <a:prstGeom prst="rect">
            <a:avLst/>
          </a:prstGeom>
          <a:noFill/>
          <a:ln/>
        </p:spPr>
        <p:txBody>
          <a:bodyPr wrap="square" rtlCol="0" anchor="ctr"/>
          <a:lstStyle/>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Zvětšení až na 200 %</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bez ztráty funkce</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Čitelné texty (WCAG AA)</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Jednoduchý jazyk</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a struktura</a:t>
            </a:r>
            <a:endParaRPr lang="en-US" sz="1800" dirty="0"/>
          </a:p>
        </p:txBody>
      </p:sp>
      <p:sp>
        <p:nvSpPr>
          <p:cNvPr id="9" name="Shape 7"/>
          <p:cNvSpPr/>
          <p:nvPr/>
        </p:nvSpPr>
        <p:spPr>
          <a:xfrm>
            <a:off x="3200400" y="1188720"/>
            <a:ext cx="2743200" cy="3566160"/>
          </a:xfrm>
          <a:prstGeom prst="rect">
            <a:avLst/>
          </a:prstGeom>
          <a:solidFill>
            <a:srgbClr val="1A3A42"/>
          </a:solidFill>
          <a:ln/>
          <a:effectLst>
            <a:outerShdw blurRad="76200" dist="25400" dir="8100000" algn="bl" rotWithShape="0">
              <a:srgbClr val="000000">
                <a:alpha val="12000"/>
              </a:srgbClr>
            </a:outerShdw>
          </a:effectLst>
        </p:spPr>
        <p:txBody>
          <a:bodyPr/>
          <a:lstStyle/>
          <a:p>
            <a:endParaRPr lang="cs-CZ"/>
          </a:p>
        </p:txBody>
      </p:sp>
      <p:sp>
        <p:nvSpPr>
          <p:cNvPr id="10" name="Shape 8"/>
          <p:cNvSpPr/>
          <p:nvPr/>
        </p:nvSpPr>
        <p:spPr>
          <a:xfrm>
            <a:off x="3200400" y="1188720"/>
            <a:ext cx="2743200" cy="54864"/>
          </a:xfrm>
          <a:prstGeom prst="rect">
            <a:avLst/>
          </a:prstGeom>
          <a:solidFill>
            <a:srgbClr val="DAB185"/>
          </a:solidFill>
          <a:ln/>
        </p:spPr>
        <p:txBody>
          <a:bodyPr/>
          <a:lstStyle/>
          <a:p>
            <a:endParaRPr lang="cs-CZ"/>
          </a:p>
        </p:txBody>
      </p:sp>
      <p:sp>
        <p:nvSpPr>
          <p:cNvPr id="11" name="Text 9"/>
          <p:cNvSpPr/>
          <p:nvPr/>
        </p:nvSpPr>
        <p:spPr>
          <a:xfrm>
            <a:off x="3200400" y="1280160"/>
            <a:ext cx="2743200" cy="457200"/>
          </a:xfrm>
          <a:prstGeom prst="rect">
            <a:avLst/>
          </a:prstGeom>
          <a:noFill/>
          <a:ln/>
        </p:spPr>
        <p:txBody>
          <a:bodyPr wrap="square" rtlCol="0" anchor="ctr"/>
          <a:lstStyle/>
          <a:p>
            <a:pPr marL="0" indent="0" algn="ctr">
              <a:buNone/>
            </a:pPr>
            <a:endParaRPr lang="en-US" sz="2800" dirty="0"/>
          </a:p>
        </p:txBody>
      </p:sp>
      <p:sp>
        <p:nvSpPr>
          <p:cNvPr id="12" name="Text 10"/>
          <p:cNvSpPr/>
          <p:nvPr/>
        </p:nvSpPr>
        <p:spPr>
          <a:xfrm>
            <a:off x="3337560" y="1737360"/>
            <a:ext cx="2468880" cy="640080"/>
          </a:xfrm>
          <a:prstGeom prst="rect">
            <a:avLst/>
          </a:prstGeom>
          <a:noFill/>
          <a:ln/>
        </p:spPr>
        <p:txBody>
          <a:bodyPr wrap="square" rtlCol="0" anchor="ctr"/>
          <a:lstStyle/>
          <a:p>
            <a:pPr marL="0" indent="0">
              <a:buNone/>
            </a:pPr>
            <a:r>
              <a:rPr lang="en-US" sz="2000" b="1" dirty="0">
                <a:solidFill>
                  <a:srgbClr val="DAB185"/>
                </a:solidFill>
                <a:latin typeface="Georgia" pitchFamily="34" charset="0"/>
                <a:ea typeface="Georgia" pitchFamily="34" charset="-122"/>
                <a:cs typeface="Georgia" pitchFamily="34" charset="-120"/>
              </a:rPr>
              <a:t>Kognitivní</a:t>
            </a:r>
            <a:endParaRPr lang="en-US" sz="2000" dirty="0"/>
          </a:p>
          <a:p>
            <a:pPr marL="0" indent="0">
              <a:buNone/>
            </a:pPr>
            <a:r>
              <a:rPr lang="en-US" sz="2000" b="1" dirty="0">
                <a:solidFill>
                  <a:srgbClr val="DAB185"/>
                </a:solidFill>
                <a:latin typeface="Georgia" pitchFamily="34" charset="0"/>
                <a:ea typeface="Georgia" pitchFamily="34" charset="-122"/>
                <a:cs typeface="Georgia" pitchFamily="34" charset="-120"/>
              </a:rPr>
              <a:t>poruchy</a:t>
            </a:r>
            <a:endParaRPr lang="en-US" sz="2000" dirty="0"/>
          </a:p>
        </p:txBody>
      </p:sp>
      <p:sp>
        <p:nvSpPr>
          <p:cNvPr id="13" name="Text 11"/>
          <p:cNvSpPr/>
          <p:nvPr/>
        </p:nvSpPr>
        <p:spPr>
          <a:xfrm>
            <a:off x="3337560" y="2423160"/>
            <a:ext cx="2468880" cy="2103120"/>
          </a:xfrm>
          <a:prstGeom prst="rect">
            <a:avLst/>
          </a:prstGeom>
          <a:noFill/>
          <a:ln/>
        </p:spPr>
        <p:txBody>
          <a:bodyPr wrap="square" rtlCol="0" anchor="ctr"/>
          <a:lstStyle/>
          <a:p>
            <a:pPr marL="0" indent="0">
              <a:lnSpc>
                <a:spcPct val="125000"/>
              </a:lnSpc>
              <a:buNone/>
            </a:pPr>
            <a:r>
              <a:rPr lang="en-US" sz="1800" dirty="0">
                <a:solidFill>
                  <a:srgbClr val="DAB185"/>
                </a:solidFill>
                <a:latin typeface="Calibri" pitchFamily="34" charset="0"/>
                <a:ea typeface="Calibri" pitchFamily="34" charset="-122"/>
                <a:cs typeface="Calibri" pitchFamily="34" charset="-120"/>
              </a:rPr>
              <a:t>Konzistentní navigace</a:t>
            </a:r>
            <a:endParaRPr lang="en-US" sz="1800" dirty="0">
              <a:solidFill>
                <a:srgbClr val="DAB185"/>
              </a:solidFill>
            </a:endParaRPr>
          </a:p>
          <a:p>
            <a:pPr marL="0" indent="0">
              <a:lnSpc>
                <a:spcPct val="125000"/>
              </a:lnSpc>
              <a:buNone/>
            </a:pPr>
            <a:r>
              <a:rPr lang="cs-CZ" sz="1800" dirty="0">
                <a:solidFill>
                  <a:srgbClr val="DAB185"/>
                </a:solidFill>
                <a:latin typeface="Calibri" pitchFamily="34" charset="0"/>
                <a:ea typeface="Calibri" pitchFamily="34" charset="-122"/>
                <a:cs typeface="Calibri" pitchFamily="34" charset="-120"/>
              </a:rPr>
              <a:t>Přeskočení </a:t>
            </a:r>
            <a:r>
              <a:rPr lang="en-US" sz="1800" dirty="0" err="1">
                <a:solidFill>
                  <a:srgbClr val="DAB185"/>
                </a:solidFill>
                <a:latin typeface="Calibri" pitchFamily="34" charset="0"/>
                <a:ea typeface="Calibri" pitchFamily="34" charset="-122"/>
                <a:cs typeface="Calibri" pitchFamily="34" charset="-120"/>
              </a:rPr>
              <a:t>na</a:t>
            </a:r>
            <a:r>
              <a:rPr lang="en-US" sz="1800" dirty="0">
                <a:solidFill>
                  <a:srgbClr val="DAB185"/>
                </a:solidFill>
                <a:latin typeface="Calibri" pitchFamily="34" charset="0"/>
                <a:ea typeface="Calibri" pitchFamily="34" charset="-122"/>
                <a:cs typeface="Calibri" pitchFamily="34" charset="-120"/>
              </a:rPr>
              <a:t> obsah</a:t>
            </a:r>
            <a:endParaRPr lang="en-US" sz="1800" dirty="0">
              <a:solidFill>
                <a:srgbClr val="DAB185"/>
              </a:solidFill>
            </a:endParaRPr>
          </a:p>
          <a:p>
            <a:pPr marL="0" indent="0">
              <a:lnSpc>
                <a:spcPct val="125000"/>
              </a:lnSpc>
              <a:buNone/>
            </a:pPr>
            <a:r>
              <a:rPr lang="en-US" sz="1800" dirty="0">
                <a:solidFill>
                  <a:srgbClr val="DAB185"/>
                </a:solidFill>
                <a:latin typeface="Calibri" pitchFamily="34" charset="0"/>
                <a:ea typeface="Calibri" pitchFamily="34" charset="-122"/>
                <a:cs typeface="Calibri" pitchFamily="34" charset="-120"/>
              </a:rPr>
              <a:t>Předvídatelné formuláře</a:t>
            </a:r>
            <a:endParaRPr lang="en-US" sz="1800" dirty="0">
              <a:solidFill>
                <a:srgbClr val="DAB185"/>
              </a:solidFill>
            </a:endParaRPr>
          </a:p>
          <a:p>
            <a:pPr marL="0" indent="0">
              <a:lnSpc>
                <a:spcPct val="125000"/>
              </a:lnSpc>
              <a:buNone/>
            </a:pPr>
            <a:r>
              <a:rPr lang="en-US" sz="1800" dirty="0">
                <a:solidFill>
                  <a:srgbClr val="DAB185"/>
                </a:solidFill>
                <a:latin typeface="Calibri" pitchFamily="34" charset="0"/>
                <a:ea typeface="Calibri" pitchFamily="34" charset="-122"/>
                <a:cs typeface="Calibri" pitchFamily="34" charset="-120"/>
              </a:rPr>
              <a:t>Jasné chybové hlášky</a:t>
            </a:r>
            <a:endParaRPr lang="en-US" sz="1800" dirty="0">
              <a:solidFill>
                <a:srgbClr val="DAB185"/>
              </a:solidFill>
            </a:endParaRPr>
          </a:p>
        </p:txBody>
      </p:sp>
      <p:sp>
        <p:nvSpPr>
          <p:cNvPr id="14" name="Shape 12"/>
          <p:cNvSpPr/>
          <p:nvPr/>
        </p:nvSpPr>
        <p:spPr>
          <a:xfrm>
            <a:off x="6126480" y="1188720"/>
            <a:ext cx="2743200" cy="356616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5" name="Shape 13"/>
          <p:cNvSpPr/>
          <p:nvPr/>
        </p:nvSpPr>
        <p:spPr>
          <a:xfrm>
            <a:off x="6126480" y="1188720"/>
            <a:ext cx="2743200" cy="54864"/>
          </a:xfrm>
          <a:prstGeom prst="rect">
            <a:avLst/>
          </a:prstGeom>
          <a:solidFill>
            <a:srgbClr val="DAB185"/>
          </a:solidFill>
          <a:ln/>
        </p:spPr>
        <p:txBody>
          <a:bodyPr/>
          <a:lstStyle/>
          <a:p>
            <a:endParaRPr lang="cs-CZ"/>
          </a:p>
        </p:txBody>
      </p:sp>
      <p:sp>
        <p:nvSpPr>
          <p:cNvPr id="16" name="Text 14"/>
          <p:cNvSpPr/>
          <p:nvPr/>
        </p:nvSpPr>
        <p:spPr>
          <a:xfrm>
            <a:off x="6126480" y="1280160"/>
            <a:ext cx="2743200" cy="457200"/>
          </a:xfrm>
          <a:prstGeom prst="rect">
            <a:avLst/>
          </a:prstGeom>
          <a:noFill/>
          <a:ln/>
        </p:spPr>
        <p:txBody>
          <a:bodyPr wrap="square" rtlCol="0" anchor="ctr"/>
          <a:lstStyle/>
          <a:p>
            <a:pPr marL="0" indent="0" algn="ctr">
              <a:buNone/>
            </a:pPr>
            <a:endParaRPr lang="en-US" sz="2800" dirty="0"/>
          </a:p>
        </p:txBody>
      </p:sp>
      <p:sp>
        <p:nvSpPr>
          <p:cNvPr id="17" name="Text 15"/>
          <p:cNvSpPr/>
          <p:nvPr/>
        </p:nvSpPr>
        <p:spPr>
          <a:xfrm>
            <a:off x="6263640" y="1737360"/>
            <a:ext cx="2468880" cy="640080"/>
          </a:xfrm>
          <a:prstGeom prst="rect">
            <a:avLst/>
          </a:prstGeom>
          <a:noFill/>
          <a:ln/>
        </p:spPr>
        <p:txBody>
          <a:bodyPr wrap="square" rtlCol="0" anchor="ctr"/>
          <a:lstStyle/>
          <a:p>
            <a:pPr marL="0" indent="0">
              <a:buNone/>
            </a:pPr>
            <a:r>
              <a:rPr lang="en-US" sz="2000" b="1" dirty="0">
                <a:solidFill>
                  <a:srgbClr val="DAB185"/>
                </a:solidFill>
                <a:latin typeface="Georgia" pitchFamily="34" charset="0"/>
                <a:ea typeface="Georgia" pitchFamily="34" charset="-122"/>
                <a:cs typeface="Georgia" pitchFamily="34" charset="-120"/>
              </a:rPr>
              <a:t>Zrakové</a:t>
            </a:r>
            <a:endParaRPr lang="en-US" sz="2000" dirty="0"/>
          </a:p>
          <a:p>
            <a:pPr marL="0" indent="0">
              <a:buNone/>
            </a:pPr>
            <a:r>
              <a:rPr lang="en-US" sz="2000" b="1" dirty="0">
                <a:solidFill>
                  <a:srgbClr val="DAB185"/>
                </a:solidFill>
                <a:latin typeface="Georgia" pitchFamily="34" charset="0"/>
                <a:ea typeface="Georgia" pitchFamily="34" charset="-122"/>
                <a:cs typeface="Georgia" pitchFamily="34" charset="-120"/>
              </a:rPr>
              <a:t>postižení</a:t>
            </a:r>
            <a:endParaRPr lang="en-US" sz="2000" dirty="0"/>
          </a:p>
        </p:txBody>
      </p:sp>
      <p:sp>
        <p:nvSpPr>
          <p:cNvPr id="18" name="Text 16"/>
          <p:cNvSpPr/>
          <p:nvPr/>
        </p:nvSpPr>
        <p:spPr>
          <a:xfrm>
            <a:off x="6263640" y="2423160"/>
            <a:ext cx="2468880" cy="2103120"/>
          </a:xfrm>
          <a:prstGeom prst="rect">
            <a:avLst/>
          </a:prstGeom>
          <a:noFill/>
          <a:ln/>
        </p:spPr>
        <p:txBody>
          <a:bodyPr wrap="square" rtlCol="0" anchor="ctr"/>
          <a:lstStyle/>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Alt texty u obrázků</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Správný jazyk stránky</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Klávesnicové ovládání</a:t>
            </a:r>
            <a:endParaRPr lang="en-US" sz="1800" dirty="0"/>
          </a:p>
          <a:p>
            <a:pPr marL="0" indent="0">
              <a:lnSpc>
                <a:spcPct val="125000"/>
              </a:lnSpc>
              <a:buNone/>
            </a:pPr>
            <a:r>
              <a:rPr lang="en-US" sz="1800" dirty="0">
                <a:solidFill>
                  <a:srgbClr val="FFFFFF"/>
                </a:solidFill>
                <a:latin typeface="Calibri" pitchFamily="34" charset="0"/>
                <a:ea typeface="Calibri" pitchFamily="34" charset="-122"/>
                <a:cs typeface="Calibri" pitchFamily="34" charset="-120"/>
              </a:rPr>
              <a:t>Podpora čteček (NVDA)</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B42F0E6-9C78-9102-06C7-2D9E15130A3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DA6F7E8-5891-3B55-FEDF-0A60B976B59F}"/>
              </a:ext>
            </a:extLst>
          </p:cNvPr>
          <p:cNvSpPr>
            <a:spLocks noGrp="1"/>
          </p:cNvSpPr>
          <p:nvPr>
            <p:ph type="title"/>
          </p:nvPr>
        </p:nvSpPr>
        <p:spPr>
          <a:xfrm>
            <a:off x="3327275" y="1768577"/>
            <a:ext cx="5198751" cy="1435393"/>
          </a:xfrm>
        </p:spPr>
        <p:txBody>
          <a:bodyPr>
            <a:normAutofit fontScale="90000"/>
          </a:bodyPr>
          <a:lstStyle/>
          <a:p>
            <a:r>
              <a:rPr lang="cs-CZ" sz="2400" i="1" dirty="0">
                <a:latin typeface="Georgia" panose="02040502050405020303" pitchFamily="18" charset="0"/>
              </a:rPr>
              <a:t>„Změna loga obvykle znamená proměnu celé </a:t>
            </a:r>
            <a:r>
              <a:rPr lang="cs-CZ" sz="2400" i="1" dirty="0">
                <a:solidFill>
                  <a:srgbClr val="DAB185"/>
                </a:solidFill>
                <a:highlight>
                  <a:srgbClr val="0A2E37"/>
                </a:highlight>
                <a:latin typeface="Georgia" panose="02040502050405020303" pitchFamily="18" charset="0"/>
              </a:rPr>
              <a:t>vizuální identity</a:t>
            </a:r>
            <a:r>
              <a:rPr lang="cs-CZ" sz="2400" i="1" dirty="0">
                <a:latin typeface="Georgia" panose="02040502050405020303" pitchFamily="18" charset="0"/>
              </a:rPr>
              <a:t>. Proto je klíčové pochopit potřeby domova a jeho záměrů nejen pro komunikaci navenek, ale také dovnitř - např. prezentaci vůči svému personálu a týmu.“</a:t>
            </a:r>
            <a:r>
              <a:rPr lang="cs-CZ" sz="2400" i="1" dirty="0">
                <a:latin typeface="Nunito" pitchFamily="2" charset="-18"/>
              </a:rPr>
              <a:t> </a:t>
            </a:r>
            <a:r>
              <a:rPr lang="cs-CZ" sz="2000" i="1" dirty="0">
                <a:latin typeface="+mj-lt"/>
              </a:rPr>
              <a:t>Grafik Virtual Visit s.r.o., Lukáš Homola</a:t>
            </a:r>
          </a:p>
        </p:txBody>
      </p:sp>
      <p:sp>
        <p:nvSpPr>
          <p:cNvPr id="5" name="Google Shape;150;p27">
            <a:extLst>
              <a:ext uri="{FF2B5EF4-FFF2-40B4-BE49-F238E27FC236}">
                <a16:creationId xmlns:a16="http://schemas.microsoft.com/office/drawing/2014/main" id="{D36553CF-AEDB-6263-3EE6-1A6DF0CA7632}"/>
              </a:ext>
            </a:extLst>
          </p:cNvPr>
          <p:cNvSpPr txBox="1">
            <a:spLocks/>
          </p:cNvSpPr>
          <p:nvPr/>
        </p:nvSpPr>
        <p:spPr>
          <a:xfrm>
            <a:off x="3405971" y="398125"/>
            <a:ext cx="5657220" cy="11703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r>
              <a:rPr lang="cs-CZ" sz="2400" b="1" dirty="0">
                <a:solidFill>
                  <a:srgbClr val="0A2E37"/>
                </a:solidFill>
                <a:latin typeface="Georgia" panose="02040502050405020303" pitchFamily="18" charset="0"/>
                <a:ea typeface="Nunito"/>
                <a:cs typeface="Nunito"/>
                <a:sym typeface="Nunito"/>
              </a:rPr>
              <a:t>Jak jsme vytvořili zbrusu nové logo a co s tím vše souviselo? </a:t>
            </a:r>
          </a:p>
        </p:txBody>
      </p:sp>
      <p:pic>
        <p:nvPicPr>
          <p:cNvPr id="8" name="Obrázek 7">
            <a:extLst>
              <a:ext uri="{FF2B5EF4-FFF2-40B4-BE49-F238E27FC236}">
                <a16:creationId xmlns:a16="http://schemas.microsoft.com/office/drawing/2014/main" id="{89BBEFC8-2C49-E97F-29EB-BFC6FE5F1732}"/>
              </a:ext>
            </a:extLst>
          </p:cNvPr>
          <p:cNvPicPr>
            <a:picLocks noChangeAspect="1"/>
          </p:cNvPicPr>
          <p:nvPr/>
        </p:nvPicPr>
        <p:blipFill>
          <a:blip r:embed="rId2"/>
          <a:stretch>
            <a:fillRect/>
          </a:stretch>
        </p:blipFill>
        <p:spPr>
          <a:xfrm>
            <a:off x="-522781" y="0"/>
            <a:ext cx="3432202" cy="5143500"/>
          </a:xfrm>
          <a:prstGeom prst="rect">
            <a:avLst/>
          </a:prstGeom>
        </p:spPr>
      </p:pic>
    </p:spTree>
    <p:extLst>
      <p:ext uri="{BB962C8B-B14F-4D97-AF65-F5344CB8AC3E}">
        <p14:creationId xmlns:p14="http://schemas.microsoft.com/office/powerpoint/2010/main" val="1996175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0483E4-8B96-13B3-B95C-A5FFAA590421}"/>
              </a:ext>
            </a:extLst>
          </p:cNvPr>
          <p:cNvSpPr>
            <a:spLocks noGrp="1"/>
          </p:cNvSpPr>
          <p:nvPr>
            <p:ph type="title"/>
          </p:nvPr>
        </p:nvSpPr>
        <p:spPr>
          <a:xfrm>
            <a:off x="634963" y="1688644"/>
            <a:ext cx="4878474" cy="1170300"/>
          </a:xfrm>
        </p:spPr>
        <p:txBody>
          <a:bodyPr>
            <a:normAutofit fontScale="90000"/>
          </a:bodyPr>
          <a:lstStyle/>
          <a:p>
            <a:r>
              <a:rPr lang="cs-CZ" sz="2700" i="1" dirty="0">
                <a:latin typeface="Georgia" panose="02040502050405020303" pitchFamily="18" charset="0"/>
              </a:rPr>
              <a:t>„Organizace v sociálních službách jsou okolnostmi stále více tlačeny vystupovat navenek </a:t>
            </a:r>
            <a:r>
              <a:rPr lang="cs-CZ" sz="2700" i="1" dirty="0">
                <a:solidFill>
                  <a:srgbClr val="DAB185"/>
                </a:solidFill>
                <a:highlight>
                  <a:srgbClr val="0A2E37"/>
                </a:highlight>
                <a:latin typeface="Georgia" panose="02040502050405020303" pitchFamily="18" charset="0"/>
              </a:rPr>
              <a:t>jako značka</a:t>
            </a:r>
            <a:r>
              <a:rPr lang="cs-CZ" sz="2700" i="1" dirty="0">
                <a:latin typeface="Georgia" panose="02040502050405020303" pitchFamily="18" charset="0"/>
              </a:rPr>
              <a:t>. Kdo tento fakt dříve přijme, bude mít </a:t>
            </a:r>
            <a:r>
              <a:rPr lang="cs-CZ" sz="2700" i="1" dirty="0" err="1">
                <a:latin typeface="Georgia" panose="02040502050405020303" pitchFamily="18" charset="0"/>
              </a:rPr>
              <a:t>snažší</a:t>
            </a:r>
            <a:r>
              <a:rPr lang="cs-CZ" sz="2700" i="1" dirty="0">
                <a:latin typeface="Georgia" panose="02040502050405020303" pitchFamily="18" charset="0"/>
              </a:rPr>
              <a:t> život.</a:t>
            </a:r>
            <a:r>
              <a:rPr lang="cs-CZ" sz="2700" dirty="0">
                <a:latin typeface="Georgia" panose="02040502050405020303" pitchFamily="18" charset="0"/>
              </a:rPr>
              <a:t>“</a:t>
            </a:r>
            <a:br>
              <a:rPr lang="cs-CZ" sz="2700" i="1" dirty="0">
                <a:latin typeface="Georgia" panose="02040502050405020303" pitchFamily="18" charset="0"/>
              </a:rPr>
            </a:br>
            <a:br>
              <a:rPr lang="cs-CZ" sz="2400" i="1" dirty="0">
                <a:latin typeface="Georgia" panose="02040502050405020303" pitchFamily="18" charset="0"/>
              </a:rPr>
            </a:br>
            <a:r>
              <a:rPr lang="cs-CZ" sz="1600" b="1" dirty="0">
                <a:latin typeface="Georgia" panose="02040502050405020303" pitchFamily="18" charset="0"/>
              </a:rPr>
              <a:t>Mgr. Eva </a:t>
            </a:r>
            <a:r>
              <a:rPr lang="cs-CZ" sz="1600" b="1" dirty="0" err="1">
                <a:latin typeface="Georgia" panose="02040502050405020303" pitchFamily="18" charset="0"/>
              </a:rPr>
              <a:t>Baez</a:t>
            </a:r>
            <a:r>
              <a:rPr lang="cs-CZ" sz="1600" b="1" dirty="0">
                <a:latin typeface="Georgia" panose="02040502050405020303" pitchFamily="18" charset="0"/>
              </a:rPr>
              <a:t> – marketingová specialistka </a:t>
            </a:r>
            <a:br>
              <a:rPr lang="cs-CZ" sz="1600" b="1" dirty="0">
                <a:latin typeface="Georgia" panose="02040502050405020303" pitchFamily="18" charset="0"/>
              </a:rPr>
            </a:br>
            <a:r>
              <a:rPr lang="cs-CZ" sz="1600" b="1" dirty="0">
                <a:latin typeface="Georgia" panose="02040502050405020303" pitchFamily="18" charset="0"/>
              </a:rPr>
              <a:t>Virtual Visit s.r.o.</a:t>
            </a:r>
            <a:r>
              <a:rPr lang="cs-CZ" sz="2000" i="1" dirty="0">
                <a:latin typeface="Georgia" panose="02040502050405020303" pitchFamily="18" charset="0"/>
              </a:rPr>
              <a:t> </a:t>
            </a:r>
            <a:br>
              <a:rPr lang="cs-CZ" sz="2000" i="1" dirty="0">
                <a:latin typeface="Georgia" panose="02040502050405020303" pitchFamily="18" charset="0"/>
              </a:rPr>
            </a:br>
            <a:endParaRPr lang="cs-CZ" sz="2000" i="1" dirty="0">
              <a:latin typeface="Georgia" panose="02040502050405020303" pitchFamily="18" charset="0"/>
            </a:endParaRPr>
          </a:p>
        </p:txBody>
      </p:sp>
      <p:pic>
        <p:nvPicPr>
          <p:cNvPr id="7" name="Obrázek 6">
            <a:extLst>
              <a:ext uri="{FF2B5EF4-FFF2-40B4-BE49-F238E27FC236}">
                <a16:creationId xmlns:a16="http://schemas.microsoft.com/office/drawing/2014/main" id="{FC8706A8-8908-FAEE-E0EB-76A84896437C}"/>
              </a:ext>
            </a:extLst>
          </p:cNvPr>
          <p:cNvPicPr>
            <a:picLocks noChangeAspect="1"/>
          </p:cNvPicPr>
          <p:nvPr/>
        </p:nvPicPr>
        <p:blipFill>
          <a:blip r:embed="rId4"/>
          <a:stretch>
            <a:fillRect/>
          </a:stretch>
        </p:blipFill>
        <p:spPr>
          <a:xfrm>
            <a:off x="6205250" y="0"/>
            <a:ext cx="3429000" cy="5143500"/>
          </a:xfrm>
          <a:prstGeom prst="rect">
            <a:avLst/>
          </a:prstGeom>
        </p:spPr>
      </p:pic>
      <p:pic>
        <p:nvPicPr>
          <p:cNvPr id="4" name="Grafický objekt 3">
            <a:extLst>
              <a:ext uri="{FF2B5EF4-FFF2-40B4-BE49-F238E27FC236}">
                <a16:creationId xmlns:a16="http://schemas.microsoft.com/office/drawing/2014/main" id="{C63400FE-1A57-D00F-8A00-991C799E7C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81512" y="2476500"/>
            <a:ext cx="180975" cy="190500"/>
          </a:xfrm>
          <a:prstGeom prst="rect">
            <a:avLst/>
          </a:prstGeom>
        </p:spPr>
      </p:pic>
      <p:pic>
        <p:nvPicPr>
          <p:cNvPr id="8" name="Grafický objekt 7">
            <a:extLst>
              <a:ext uri="{FF2B5EF4-FFF2-40B4-BE49-F238E27FC236}">
                <a16:creationId xmlns:a16="http://schemas.microsoft.com/office/drawing/2014/main" id="{8E73981B-145F-E354-A0B1-EA601BB0191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26318" y="528331"/>
            <a:ext cx="962025" cy="962025"/>
          </a:xfrm>
          <a:prstGeom prst="rect">
            <a:avLst/>
          </a:prstGeom>
        </p:spPr>
      </p:pic>
    </p:spTree>
    <p:extLst>
      <p:ext uri="{BB962C8B-B14F-4D97-AF65-F5344CB8AC3E}">
        <p14:creationId xmlns:p14="http://schemas.microsoft.com/office/powerpoint/2010/main" val="3970450380"/>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8B55FB-26E5-565F-3A8D-4AF02ADFC0E0}"/>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15B42ED7-CF09-A948-6575-928A7A33BA8E}"/>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97E0C135-7391-9542-CA42-D58028119EC0}"/>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BEDB405C-869C-E4AA-511D-831F4BF9DDFB}"/>
              </a:ext>
            </a:extLst>
          </p:cNvPr>
          <p:cNvPicPr>
            <a:picLocks noChangeAspect="1"/>
          </p:cNvPicPr>
          <p:nvPr/>
        </p:nvPicPr>
        <p:blipFill>
          <a:blip r:embed="rId2"/>
          <a:stretch>
            <a:fillRect/>
          </a:stretch>
        </p:blipFill>
        <p:spPr>
          <a:xfrm>
            <a:off x="-551785" y="0"/>
            <a:ext cx="10247570" cy="5143500"/>
          </a:xfrm>
          <a:prstGeom prst="rect">
            <a:avLst/>
          </a:prstGeom>
        </p:spPr>
      </p:pic>
    </p:spTree>
    <p:extLst>
      <p:ext uri="{BB962C8B-B14F-4D97-AF65-F5344CB8AC3E}">
        <p14:creationId xmlns:p14="http://schemas.microsoft.com/office/powerpoint/2010/main" val="3364026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2E37"/>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DAB185"/>
                </a:solidFill>
                <a:latin typeface="Georgia" pitchFamily="34" charset="0"/>
                <a:ea typeface="Georgia" pitchFamily="34" charset="-122"/>
                <a:cs typeface="Georgia" pitchFamily="34" charset="-120"/>
              </a:rPr>
              <a:t>Význam logotypu</a:t>
            </a:r>
            <a:endParaRPr lang="en-US" sz="3400" dirty="0"/>
          </a:p>
        </p:txBody>
      </p:sp>
      <p:sp>
        <p:nvSpPr>
          <p:cNvPr id="3" name="Shape 1"/>
          <p:cNvSpPr/>
          <p:nvPr/>
        </p:nvSpPr>
        <p:spPr>
          <a:xfrm>
            <a:off x="365760" y="1097280"/>
            <a:ext cx="4114800" cy="173736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4" name="Shape 2"/>
          <p:cNvSpPr/>
          <p:nvPr/>
        </p:nvSpPr>
        <p:spPr>
          <a:xfrm>
            <a:off x="365760" y="1097280"/>
            <a:ext cx="4114800" cy="54864"/>
          </a:xfrm>
          <a:prstGeom prst="rect">
            <a:avLst/>
          </a:prstGeom>
          <a:solidFill>
            <a:srgbClr val="DAB185"/>
          </a:solidFill>
          <a:ln/>
        </p:spPr>
        <p:txBody>
          <a:bodyPr/>
          <a:lstStyle/>
          <a:p>
            <a:endParaRPr lang="cs-CZ"/>
          </a:p>
        </p:txBody>
      </p:sp>
      <p:sp>
        <p:nvSpPr>
          <p:cNvPr id="5" name="Text 3"/>
          <p:cNvSpPr/>
          <p:nvPr/>
        </p:nvSpPr>
        <p:spPr>
          <a:xfrm>
            <a:off x="640080" y="1280160"/>
            <a:ext cx="3657600" cy="457200"/>
          </a:xfrm>
          <a:prstGeom prst="rect">
            <a:avLst/>
          </a:prstGeom>
          <a:noFill/>
          <a:ln/>
        </p:spPr>
        <p:txBody>
          <a:bodyPr wrap="square" rtlCol="0" anchor="ctr"/>
          <a:lstStyle/>
          <a:p>
            <a:pPr marL="0" indent="0">
              <a:buNone/>
            </a:pPr>
            <a:r>
              <a:rPr lang="en-US" sz="2400" b="1" dirty="0">
                <a:solidFill>
                  <a:srgbClr val="DAB185"/>
                </a:solidFill>
                <a:latin typeface="Georgia" pitchFamily="34" charset="0"/>
                <a:ea typeface="Georgia" pitchFamily="34" charset="-122"/>
                <a:cs typeface="Georgia" pitchFamily="34" charset="-120"/>
              </a:rPr>
              <a:t>Čtyři listy</a:t>
            </a:r>
            <a:endParaRPr lang="en-US" sz="2400" dirty="0"/>
          </a:p>
        </p:txBody>
      </p:sp>
      <p:sp>
        <p:nvSpPr>
          <p:cNvPr id="6" name="Text 4"/>
          <p:cNvSpPr/>
          <p:nvPr/>
        </p:nvSpPr>
        <p:spPr>
          <a:xfrm>
            <a:off x="640080" y="1783080"/>
            <a:ext cx="3657600" cy="82296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Každý list = domov či služba.</a:t>
            </a:r>
            <a:endParaRPr lang="en-US" sz="2000" dirty="0"/>
          </a:p>
          <a:p>
            <a:pPr marL="0" indent="0">
              <a:buNone/>
            </a:pPr>
            <a:r>
              <a:rPr lang="en-US" sz="2000" dirty="0">
                <a:solidFill>
                  <a:srgbClr val="FFFFFF"/>
                </a:solidFill>
                <a:latin typeface="Calibri" pitchFamily="34" charset="0"/>
                <a:ea typeface="Calibri" pitchFamily="34" charset="-122"/>
                <a:cs typeface="Calibri" pitchFamily="34" charset="-120"/>
              </a:rPr>
              <a:t>Vlastní identita, ale součást celku.</a:t>
            </a:r>
            <a:endParaRPr lang="en-US" sz="2000" dirty="0"/>
          </a:p>
        </p:txBody>
      </p:sp>
      <p:sp>
        <p:nvSpPr>
          <p:cNvPr id="7" name="Shape 5"/>
          <p:cNvSpPr/>
          <p:nvPr/>
        </p:nvSpPr>
        <p:spPr>
          <a:xfrm>
            <a:off x="4663440" y="1097280"/>
            <a:ext cx="4114800" cy="1737360"/>
          </a:xfrm>
          <a:prstGeom prst="rect">
            <a:avLst/>
          </a:prstGeom>
          <a:solidFill>
            <a:srgbClr val="1A3A42"/>
          </a:solidFill>
          <a:ln/>
          <a:effectLst>
            <a:outerShdw blurRad="76200" dist="25400" dir="8100000" algn="bl" rotWithShape="0">
              <a:srgbClr val="000000">
                <a:alpha val="12000"/>
              </a:srgbClr>
            </a:outerShdw>
          </a:effectLst>
        </p:spPr>
        <p:txBody>
          <a:bodyPr/>
          <a:lstStyle/>
          <a:p>
            <a:endParaRPr lang="cs-CZ"/>
          </a:p>
        </p:txBody>
      </p:sp>
      <p:sp>
        <p:nvSpPr>
          <p:cNvPr id="8" name="Shape 6"/>
          <p:cNvSpPr/>
          <p:nvPr/>
        </p:nvSpPr>
        <p:spPr>
          <a:xfrm>
            <a:off x="4663440" y="1097280"/>
            <a:ext cx="4114800" cy="54864"/>
          </a:xfrm>
          <a:prstGeom prst="rect">
            <a:avLst/>
          </a:prstGeom>
          <a:solidFill>
            <a:srgbClr val="DAB185"/>
          </a:solidFill>
          <a:ln/>
        </p:spPr>
        <p:txBody>
          <a:bodyPr/>
          <a:lstStyle/>
          <a:p>
            <a:endParaRPr lang="cs-CZ"/>
          </a:p>
        </p:txBody>
      </p:sp>
      <p:sp>
        <p:nvSpPr>
          <p:cNvPr id="9" name="Text 7"/>
          <p:cNvSpPr/>
          <p:nvPr/>
        </p:nvSpPr>
        <p:spPr>
          <a:xfrm>
            <a:off x="4937760" y="1280160"/>
            <a:ext cx="3657600" cy="457200"/>
          </a:xfrm>
          <a:prstGeom prst="rect">
            <a:avLst/>
          </a:prstGeom>
          <a:noFill/>
          <a:ln/>
        </p:spPr>
        <p:txBody>
          <a:bodyPr wrap="square" rtlCol="0" anchor="ctr"/>
          <a:lstStyle/>
          <a:p>
            <a:pPr marL="0" indent="0">
              <a:buNone/>
            </a:pPr>
            <a:r>
              <a:rPr lang="en-US" sz="2400" b="1" dirty="0">
                <a:solidFill>
                  <a:srgbClr val="DAB185"/>
                </a:solidFill>
                <a:latin typeface="Georgia" pitchFamily="34" charset="0"/>
                <a:ea typeface="Georgia" pitchFamily="34" charset="-122"/>
                <a:cs typeface="Georgia" pitchFamily="34" charset="-120"/>
              </a:rPr>
              <a:t>Symetrie</a:t>
            </a:r>
            <a:endParaRPr lang="en-US" sz="2400" dirty="0"/>
          </a:p>
        </p:txBody>
      </p:sp>
      <p:sp>
        <p:nvSpPr>
          <p:cNvPr id="10" name="Text 8"/>
          <p:cNvSpPr/>
          <p:nvPr/>
        </p:nvSpPr>
        <p:spPr>
          <a:xfrm>
            <a:off x="4937760" y="1783080"/>
            <a:ext cx="3657600" cy="822960"/>
          </a:xfrm>
          <a:prstGeom prst="rect">
            <a:avLst/>
          </a:prstGeom>
          <a:noFill/>
          <a:ln/>
        </p:spPr>
        <p:txBody>
          <a:bodyPr wrap="square" rtlCol="0" anchor="ctr"/>
          <a:lstStyle/>
          <a:p>
            <a:pPr marL="0" indent="0">
              <a:buNone/>
            </a:pPr>
            <a:r>
              <a:rPr lang="en-US" sz="2000" dirty="0">
                <a:solidFill>
                  <a:srgbClr val="999999"/>
                </a:solidFill>
                <a:latin typeface="Calibri" pitchFamily="34" charset="0"/>
                <a:ea typeface="Calibri" pitchFamily="34" charset="-122"/>
                <a:cs typeface="Calibri" pitchFamily="34" charset="-120"/>
              </a:rPr>
              <a:t>Rovnost a propojení.</a:t>
            </a:r>
            <a:endParaRPr lang="en-US" sz="2000" dirty="0"/>
          </a:p>
          <a:p>
            <a:pPr marL="0" indent="0">
              <a:buNone/>
            </a:pPr>
            <a:r>
              <a:rPr lang="en-US" sz="2000" dirty="0">
                <a:solidFill>
                  <a:srgbClr val="999999"/>
                </a:solidFill>
                <a:latin typeface="Calibri" pitchFamily="34" charset="0"/>
                <a:ea typeface="Calibri" pitchFamily="34" charset="-122"/>
                <a:cs typeface="Calibri" pitchFamily="34" charset="-120"/>
              </a:rPr>
              <a:t>Žádný prvek není dominantní.</a:t>
            </a:r>
            <a:endParaRPr lang="en-US" sz="2000" dirty="0"/>
          </a:p>
        </p:txBody>
      </p:sp>
      <p:sp>
        <p:nvSpPr>
          <p:cNvPr id="11" name="Shape 9"/>
          <p:cNvSpPr/>
          <p:nvPr/>
        </p:nvSpPr>
        <p:spPr>
          <a:xfrm>
            <a:off x="365760" y="3017520"/>
            <a:ext cx="4114800" cy="1737360"/>
          </a:xfrm>
          <a:prstGeom prst="rect">
            <a:avLst/>
          </a:prstGeom>
          <a:solidFill>
            <a:srgbClr val="1A3A42"/>
          </a:solidFill>
          <a:ln/>
          <a:effectLst>
            <a:outerShdw blurRad="76200" dist="25400" dir="8100000" algn="bl" rotWithShape="0">
              <a:srgbClr val="000000">
                <a:alpha val="12000"/>
              </a:srgbClr>
            </a:outerShdw>
          </a:effectLst>
        </p:spPr>
        <p:txBody>
          <a:bodyPr/>
          <a:lstStyle/>
          <a:p>
            <a:endParaRPr lang="cs-CZ"/>
          </a:p>
        </p:txBody>
      </p:sp>
      <p:sp>
        <p:nvSpPr>
          <p:cNvPr id="12" name="Shape 10"/>
          <p:cNvSpPr/>
          <p:nvPr/>
        </p:nvSpPr>
        <p:spPr>
          <a:xfrm>
            <a:off x="365760" y="3017520"/>
            <a:ext cx="4114800" cy="54864"/>
          </a:xfrm>
          <a:prstGeom prst="rect">
            <a:avLst/>
          </a:prstGeom>
          <a:solidFill>
            <a:srgbClr val="DAB185"/>
          </a:solidFill>
          <a:ln/>
        </p:spPr>
        <p:txBody>
          <a:bodyPr/>
          <a:lstStyle/>
          <a:p>
            <a:endParaRPr lang="cs-CZ"/>
          </a:p>
        </p:txBody>
      </p:sp>
      <p:sp>
        <p:nvSpPr>
          <p:cNvPr id="13" name="Text 11"/>
          <p:cNvSpPr/>
          <p:nvPr/>
        </p:nvSpPr>
        <p:spPr>
          <a:xfrm>
            <a:off x="640080" y="3200400"/>
            <a:ext cx="3657600" cy="45720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Čtyři pilíře péče</a:t>
            </a:r>
            <a:endParaRPr lang="en-US" sz="2200" dirty="0"/>
          </a:p>
        </p:txBody>
      </p:sp>
      <p:sp>
        <p:nvSpPr>
          <p:cNvPr id="14" name="Text 12"/>
          <p:cNvSpPr/>
          <p:nvPr/>
        </p:nvSpPr>
        <p:spPr>
          <a:xfrm>
            <a:off x="640080" y="3703320"/>
            <a:ext cx="3657600" cy="822960"/>
          </a:xfrm>
          <a:prstGeom prst="rect">
            <a:avLst/>
          </a:prstGeom>
          <a:noFill/>
          <a:ln/>
        </p:spPr>
        <p:txBody>
          <a:bodyPr wrap="square" rtlCol="0" anchor="ctr"/>
          <a:lstStyle/>
          <a:p>
            <a:pPr marL="0" indent="0">
              <a:buNone/>
            </a:pPr>
            <a:r>
              <a:rPr lang="en-US" sz="2000" dirty="0">
                <a:solidFill>
                  <a:srgbClr val="999999"/>
                </a:solidFill>
                <a:latin typeface="Calibri" pitchFamily="34" charset="0"/>
                <a:ea typeface="Calibri" pitchFamily="34" charset="-122"/>
                <a:cs typeface="Calibri" pitchFamily="34" charset="-120"/>
              </a:rPr>
              <a:t>Důstojnost. Rozvoj.</a:t>
            </a:r>
            <a:endParaRPr lang="en-US" sz="2000" dirty="0"/>
          </a:p>
          <a:p>
            <a:pPr marL="0" indent="0">
              <a:buNone/>
            </a:pPr>
            <a:r>
              <a:rPr lang="en-US" sz="2000" dirty="0">
                <a:solidFill>
                  <a:srgbClr val="999999"/>
                </a:solidFill>
                <a:latin typeface="Calibri" pitchFamily="34" charset="0"/>
                <a:ea typeface="Calibri" pitchFamily="34" charset="-122"/>
                <a:cs typeface="Calibri" pitchFamily="34" charset="-120"/>
              </a:rPr>
              <a:t>Podpora. Respekt.</a:t>
            </a:r>
            <a:endParaRPr lang="en-US" sz="2000" dirty="0"/>
          </a:p>
        </p:txBody>
      </p:sp>
      <p:sp>
        <p:nvSpPr>
          <p:cNvPr id="15" name="Shape 13"/>
          <p:cNvSpPr/>
          <p:nvPr/>
        </p:nvSpPr>
        <p:spPr>
          <a:xfrm>
            <a:off x="4572000" y="3017520"/>
            <a:ext cx="4114800" cy="173736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6" name="Shape 14"/>
          <p:cNvSpPr/>
          <p:nvPr/>
        </p:nvSpPr>
        <p:spPr>
          <a:xfrm>
            <a:off x="4663440" y="3017520"/>
            <a:ext cx="4114800" cy="54864"/>
          </a:xfrm>
          <a:prstGeom prst="rect">
            <a:avLst/>
          </a:prstGeom>
          <a:solidFill>
            <a:srgbClr val="DAB185"/>
          </a:solidFill>
          <a:ln/>
        </p:spPr>
        <p:txBody>
          <a:bodyPr/>
          <a:lstStyle/>
          <a:p>
            <a:endParaRPr lang="cs-CZ"/>
          </a:p>
        </p:txBody>
      </p:sp>
      <p:sp>
        <p:nvSpPr>
          <p:cNvPr id="17" name="Text 15"/>
          <p:cNvSpPr/>
          <p:nvPr/>
        </p:nvSpPr>
        <p:spPr>
          <a:xfrm>
            <a:off x="4937760" y="3200400"/>
            <a:ext cx="3657600" cy="45720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Klas — odkaz na Hanou</a:t>
            </a:r>
            <a:endParaRPr lang="en-US" sz="2200" dirty="0"/>
          </a:p>
        </p:txBody>
      </p:sp>
      <p:sp>
        <p:nvSpPr>
          <p:cNvPr id="18" name="Text 16"/>
          <p:cNvSpPr/>
          <p:nvPr/>
        </p:nvSpPr>
        <p:spPr>
          <a:xfrm>
            <a:off x="4937760" y="3703320"/>
            <a:ext cx="3657600" cy="82296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Ze semínek péčí a prací</a:t>
            </a:r>
            <a:endParaRPr lang="en-US" sz="2000" dirty="0"/>
          </a:p>
          <a:p>
            <a:pPr marL="0" indent="0">
              <a:buNone/>
            </a:pPr>
            <a:r>
              <a:rPr lang="en-US" sz="2000" dirty="0">
                <a:solidFill>
                  <a:srgbClr val="FFFFFF"/>
                </a:solidFill>
                <a:latin typeface="Calibri" pitchFamily="34" charset="0"/>
                <a:ea typeface="Calibri" pitchFamily="34" charset="-122"/>
                <a:cs typeface="Calibri" pitchFamily="34" charset="-120"/>
              </a:rPr>
              <a:t>vzejde něco hodnotného.</a:t>
            </a:r>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0B4D3E-33A0-D79C-990C-47F7135A168E}"/>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5214C3D0-73EA-9278-2BA7-23D8283DD3FB}"/>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76963B95-56E2-5A52-0420-958EA588652A}"/>
              </a:ext>
            </a:extLst>
          </p:cNvPr>
          <p:cNvSpPr>
            <a:spLocks noGrp="1"/>
          </p:cNvSpPr>
          <p:nvPr>
            <p:ph type="subTitle" idx="2"/>
          </p:nvPr>
        </p:nvSpPr>
        <p:spPr/>
        <p:txBody>
          <a:bodyPr>
            <a:normAutofit fontScale="77500" lnSpcReduction="20000"/>
          </a:bodyPr>
          <a:lstStyle/>
          <a:p>
            <a:endParaRPr lang="cs-CZ"/>
          </a:p>
        </p:txBody>
      </p:sp>
      <p:pic>
        <p:nvPicPr>
          <p:cNvPr id="7" name="Obrázek 6">
            <a:extLst>
              <a:ext uri="{FF2B5EF4-FFF2-40B4-BE49-F238E27FC236}">
                <a16:creationId xmlns:a16="http://schemas.microsoft.com/office/drawing/2014/main" id="{714D1A81-33C4-B107-E136-E1FA3CCC36F7}"/>
              </a:ext>
            </a:extLst>
          </p:cNvPr>
          <p:cNvPicPr>
            <a:picLocks noChangeAspect="1"/>
          </p:cNvPicPr>
          <p:nvPr/>
        </p:nvPicPr>
        <p:blipFill>
          <a:blip r:embed="rId2"/>
          <a:stretch>
            <a:fillRect/>
          </a:stretch>
        </p:blipFill>
        <p:spPr>
          <a:xfrm>
            <a:off x="-199487" y="0"/>
            <a:ext cx="5242224" cy="5143500"/>
          </a:xfrm>
          <a:prstGeom prst="rect">
            <a:avLst/>
          </a:prstGeom>
        </p:spPr>
      </p:pic>
      <p:pic>
        <p:nvPicPr>
          <p:cNvPr id="9" name="Obrázek 8">
            <a:extLst>
              <a:ext uri="{FF2B5EF4-FFF2-40B4-BE49-F238E27FC236}">
                <a16:creationId xmlns:a16="http://schemas.microsoft.com/office/drawing/2014/main" id="{758D5687-D9E3-83BC-7DDE-7B0BFF2D1E56}"/>
              </a:ext>
            </a:extLst>
          </p:cNvPr>
          <p:cNvPicPr>
            <a:picLocks noChangeAspect="1"/>
          </p:cNvPicPr>
          <p:nvPr/>
        </p:nvPicPr>
        <p:blipFill>
          <a:blip r:embed="rId3"/>
          <a:stretch>
            <a:fillRect/>
          </a:stretch>
        </p:blipFill>
        <p:spPr>
          <a:xfrm>
            <a:off x="4692510" y="0"/>
            <a:ext cx="6280360" cy="5143500"/>
          </a:xfrm>
          <a:prstGeom prst="rect">
            <a:avLst/>
          </a:prstGeom>
        </p:spPr>
      </p:pic>
    </p:spTree>
    <p:extLst>
      <p:ext uri="{BB962C8B-B14F-4D97-AF65-F5344CB8AC3E}">
        <p14:creationId xmlns:p14="http://schemas.microsoft.com/office/powerpoint/2010/main" val="1667608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98868F-38DB-B9B6-BA5E-F30EBD29B2E7}"/>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C45708C2-EC62-A64A-3BD6-C54088B98B1A}"/>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62AF1DFB-0F0F-DC0A-4D1F-24335CC893FD}"/>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1AAA4B91-8FC5-FD44-95A4-5EAE7C90B1D6}"/>
              </a:ext>
            </a:extLst>
          </p:cNvPr>
          <p:cNvPicPr>
            <a:picLocks noChangeAspect="1"/>
          </p:cNvPicPr>
          <p:nvPr/>
        </p:nvPicPr>
        <p:blipFill>
          <a:blip r:embed="rId2"/>
          <a:stretch>
            <a:fillRect/>
          </a:stretch>
        </p:blipFill>
        <p:spPr>
          <a:xfrm>
            <a:off x="797786" y="0"/>
            <a:ext cx="6392868" cy="5143500"/>
          </a:xfrm>
          <a:prstGeom prst="rect">
            <a:avLst/>
          </a:prstGeom>
          <a:noFill/>
        </p:spPr>
      </p:pic>
    </p:spTree>
    <p:extLst>
      <p:ext uri="{BB962C8B-B14F-4D97-AF65-F5344CB8AC3E}">
        <p14:creationId xmlns:p14="http://schemas.microsoft.com/office/powerpoint/2010/main" val="3786755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40354-3859-7691-AFDB-4F90143A5FFF}"/>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BCDAB12A-C633-CAAC-7581-892C092B5BF0}"/>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B9B53B24-CBC9-D29B-832F-2EE0A945D6B3}"/>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773F6474-C6BD-ACBC-E907-8EB2450FBD60}"/>
              </a:ext>
            </a:extLst>
          </p:cNvPr>
          <p:cNvPicPr>
            <a:picLocks noChangeAspect="1"/>
          </p:cNvPicPr>
          <p:nvPr/>
        </p:nvPicPr>
        <p:blipFill>
          <a:blip r:embed="rId2"/>
          <a:stretch>
            <a:fillRect/>
          </a:stretch>
        </p:blipFill>
        <p:spPr>
          <a:xfrm>
            <a:off x="0" y="0"/>
            <a:ext cx="5698017" cy="5143500"/>
          </a:xfrm>
          <a:prstGeom prst="rect">
            <a:avLst/>
          </a:prstGeom>
        </p:spPr>
      </p:pic>
      <p:pic>
        <p:nvPicPr>
          <p:cNvPr id="8" name="Obrázek 7">
            <a:extLst>
              <a:ext uri="{FF2B5EF4-FFF2-40B4-BE49-F238E27FC236}">
                <a16:creationId xmlns:a16="http://schemas.microsoft.com/office/drawing/2014/main" id="{1E3876F6-0019-04F6-FC67-88168E5E55D9}"/>
              </a:ext>
            </a:extLst>
          </p:cNvPr>
          <p:cNvPicPr>
            <a:picLocks noChangeAspect="1"/>
          </p:cNvPicPr>
          <p:nvPr/>
        </p:nvPicPr>
        <p:blipFill>
          <a:blip r:embed="rId3"/>
          <a:stretch>
            <a:fillRect/>
          </a:stretch>
        </p:blipFill>
        <p:spPr>
          <a:xfrm>
            <a:off x="4276136" y="0"/>
            <a:ext cx="6610120" cy="5143500"/>
          </a:xfrm>
          <a:prstGeom prst="rect">
            <a:avLst/>
          </a:prstGeom>
        </p:spPr>
      </p:pic>
    </p:spTree>
    <p:extLst>
      <p:ext uri="{BB962C8B-B14F-4D97-AF65-F5344CB8AC3E}">
        <p14:creationId xmlns:p14="http://schemas.microsoft.com/office/powerpoint/2010/main" val="214917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F38A46-2A18-0CE2-8CC4-B11C8DC89072}"/>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1163181D-4015-66B0-E8C2-074B80EEBB16}"/>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F912FDC2-3136-59F9-B1E6-94035EDAD293}"/>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8AAFA00D-ADA3-8842-08A1-48FDAEEDBB2C}"/>
              </a:ext>
            </a:extLst>
          </p:cNvPr>
          <p:cNvPicPr>
            <a:picLocks noChangeAspect="1"/>
          </p:cNvPicPr>
          <p:nvPr/>
        </p:nvPicPr>
        <p:blipFill>
          <a:blip r:embed="rId2"/>
          <a:stretch>
            <a:fillRect/>
          </a:stretch>
        </p:blipFill>
        <p:spPr>
          <a:xfrm>
            <a:off x="-759872" y="-13880"/>
            <a:ext cx="9903872" cy="5317400"/>
          </a:xfrm>
          <a:prstGeom prst="rect">
            <a:avLst/>
          </a:prstGeom>
        </p:spPr>
      </p:pic>
    </p:spTree>
    <p:extLst>
      <p:ext uri="{BB962C8B-B14F-4D97-AF65-F5344CB8AC3E}">
        <p14:creationId xmlns:p14="http://schemas.microsoft.com/office/powerpoint/2010/main" val="2370299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4ED157-C330-D869-7F29-1648FD1C379F}"/>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4778F30D-8DE5-70FD-A07C-977DDB25A590}"/>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5BD7CA38-A890-917D-175B-BE240FDDE88F}"/>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691163B9-5AB3-3A1B-0C6B-34DE1C40C64F}"/>
              </a:ext>
            </a:extLst>
          </p:cNvPr>
          <p:cNvPicPr>
            <a:picLocks noChangeAspect="1"/>
          </p:cNvPicPr>
          <p:nvPr/>
        </p:nvPicPr>
        <p:blipFill>
          <a:blip r:embed="rId2"/>
          <a:stretch>
            <a:fillRect/>
          </a:stretch>
        </p:blipFill>
        <p:spPr>
          <a:xfrm>
            <a:off x="-145701" y="0"/>
            <a:ext cx="6319497" cy="5143500"/>
          </a:xfrm>
          <a:prstGeom prst="rect">
            <a:avLst/>
          </a:prstGeom>
        </p:spPr>
      </p:pic>
      <p:pic>
        <p:nvPicPr>
          <p:cNvPr id="8" name="Obrázek 7">
            <a:extLst>
              <a:ext uri="{FF2B5EF4-FFF2-40B4-BE49-F238E27FC236}">
                <a16:creationId xmlns:a16="http://schemas.microsoft.com/office/drawing/2014/main" id="{1B800763-6971-6C19-DE65-13F61FFBF495}"/>
              </a:ext>
            </a:extLst>
          </p:cNvPr>
          <p:cNvPicPr>
            <a:picLocks noChangeAspect="1"/>
          </p:cNvPicPr>
          <p:nvPr/>
        </p:nvPicPr>
        <p:blipFill>
          <a:blip r:embed="rId3"/>
          <a:stretch>
            <a:fillRect/>
          </a:stretch>
        </p:blipFill>
        <p:spPr>
          <a:xfrm>
            <a:off x="5634362" y="0"/>
            <a:ext cx="3792248" cy="3160207"/>
          </a:xfrm>
          <a:prstGeom prst="rect">
            <a:avLst/>
          </a:prstGeom>
        </p:spPr>
      </p:pic>
      <p:pic>
        <p:nvPicPr>
          <p:cNvPr id="10" name="Obrázek 9">
            <a:extLst>
              <a:ext uri="{FF2B5EF4-FFF2-40B4-BE49-F238E27FC236}">
                <a16:creationId xmlns:a16="http://schemas.microsoft.com/office/drawing/2014/main" id="{E1BC899A-7157-F0C8-E05C-57C0166910C7}"/>
              </a:ext>
            </a:extLst>
          </p:cNvPr>
          <p:cNvPicPr>
            <a:picLocks noChangeAspect="1"/>
          </p:cNvPicPr>
          <p:nvPr/>
        </p:nvPicPr>
        <p:blipFill>
          <a:blip r:embed="rId4"/>
          <a:stretch>
            <a:fillRect/>
          </a:stretch>
        </p:blipFill>
        <p:spPr>
          <a:xfrm>
            <a:off x="5634362" y="3160206"/>
            <a:ext cx="2308029" cy="2036156"/>
          </a:xfrm>
          <a:prstGeom prst="rect">
            <a:avLst/>
          </a:prstGeom>
        </p:spPr>
      </p:pic>
      <p:pic>
        <p:nvPicPr>
          <p:cNvPr id="12" name="Obrázek 11">
            <a:extLst>
              <a:ext uri="{FF2B5EF4-FFF2-40B4-BE49-F238E27FC236}">
                <a16:creationId xmlns:a16="http://schemas.microsoft.com/office/drawing/2014/main" id="{25C9FF64-3D00-D7A7-6387-39216BD97453}"/>
              </a:ext>
            </a:extLst>
          </p:cNvPr>
          <p:cNvPicPr>
            <a:picLocks noChangeAspect="1"/>
          </p:cNvPicPr>
          <p:nvPr/>
        </p:nvPicPr>
        <p:blipFill>
          <a:blip r:embed="rId5"/>
          <a:stretch>
            <a:fillRect/>
          </a:stretch>
        </p:blipFill>
        <p:spPr>
          <a:xfrm>
            <a:off x="7418462" y="3160207"/>
            <a:ext cx="2114341" cy="2044550"/>
          </a:xfrm>
          <a:prstGeom prst="rect">
            <a:avLst/>
          </a:prstGeom>
        </p:spPr>
      </p:pic>
    </p:spTree>
    <p:extLst>
      <p:ext uri="{BB962C8B-B14F-4D97-AF65-F5344CB8AC3E}">
        <p14:creationId xmlns:p14="http://schemas.microsoft.com/office/powerpoint/2010/main" val="1565344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A2E37"/>
        </a:solidFill>
        <a:effectLst/>
      </p:bgPr>
    </p:bg>
    <p:spTree>
      <p:nvGrpSpPr>
        <p:cNvPr id="1" name="Shape 102">
          <a:extLst>
            <a:ext uri="{FF2B5EF4-FFF2-40B4-BE49-F238E27FC236}">
              <a16:creationId xmlns:a16="http://schemas.microsoft.com/office/drawing/2014/main" id="{5E73144F-AD4E-56D5-5F43-28D086EF7996}"/>
            </a:ext>
          </a:extLst>
        </p:cNvPr>
        <p:cNvGrpSpPr/>
        <p:nvPr/>
      </p:nvGrpSpPr>
      <p:grpSpPr>
        <a:xfrm>
          <a:off x="0" y="0"/>
          <a:ext cx="0" cy="0"/>
          <a:chOff x="0" y="0"/>
          <a:chExt cx="0" cy="0"/>
        </a:xfrm>
      </p:grpSpPr>
      <p:sp>
        <p:nvSpPr>
          <p:cNvPr id="103" name="Google Shape;103;p20">
            <a:extLst>
              <a:ext uri="{FF2B5EF4-FFF2-40B4-BE49-F238E27FC236}">
                <a16:creationId xmlns:a16="http://schemas.microsoft.com/office/drawing/2014/main" id="{66E7D5A8-16FA-A0FB-4DF9-760F6287EED6}"/>
              </a:ext>
            </a:extLst>
          </p:cNvPr>
          <p:cNvSpPr txBox="1">
            <a:spLocks noGrp="1"/>
          </p:cNvSpPr>
          <p:nvPr>
            <p:ph type="title"/>
          </p:nvPr>
        </p:nvSpPr>
        <p:spPr>
          <a:xfrm>
            <a:off x="912174" y="1051557"/>
            <a:ext cx="6843900" cy="1170300"/>
          </a:xfrm>
          <a:prstGeom prst="rect">
            <a:avLst/>
          </a:prstGeom>
        </p:spPr>
        <p:txBody>
          <a:bodyPr spcFirstLastPara="1" wrap="square" lIns="91425" tIns="91425" rIns="91425" bIns="91425" anchor="t" anchorCtr="0">
            <a:noAutofit/>
          </a:bodyPr>
          <a:lstStyle/>
          <a:p>
            <a:pPr lvl="0"/>
            <a:r>
              <a:rPr lang="pl-PL" sz="4800" dirty="0" err="1">
                <a:solidFill>
                  <a:srgbClr val="DAB185"/>
                </a:solidFill>
                <a:latin typeface="Georgia" panose="02040502050405020303" pitchFamily="18" charset="0"/>
              </a:rPr>
              <a:t>Jaké</a:t>
            </a:r>
            <a:r>
              <a:rPr lang="pl-PL" sz="4800" dirty="0">
                <a:solidFill>
                  <a:srgbClr val="DAB185"/>
                </a:solidFill>
                <a:latin typeface="Georgia" panose="02040502050405020303" pitchFamily="18" charset="0"/>
              </a:rPr>
              <a:t> to je u </a:t>
            </a:r>
            <a:r>
              <a:rPr lang="pl-PL" sz="4800" dirty="0" err="1">
                <a:solidFill>
                  <a:srgbClr val="DAB185"/>
                </a:solidFill>
                <a:latin typeface="Georgia" panose="02040502050405020303" pitchFamily="18" charset="0"/>
              </a:rPr>
              <a:t>vás</a:t>
            </a:r>
            <a:r>
              <a:rPr lang="pl-PL" sz="4800" dirty="0">
                <a:solidFill>
                  <a:srgbClr val="DAB185"/>
                </a:solidFill>
                <a:latin typeface="Georgia" panose="02040502050405020303" pitchFamily="18" charset="0"/>
              </a:rPr>
              <a:t> </a:t>
            </a:r>
            <a:r>
              <a:rPr lang="pl-PL" sz="4800" dirty="0" err="1">
                <a:solidFill>
                  <a:srgbClr val="DAB185"/>
                </a:solidFill>
                <a:latin typeface="Georgia" panose="02040502050405020303" pitchFamily="18" charset="0"/>
              </a:rPr>
              <a:t>pracovat</a:t>
            </a:r>
            <a:r>
              <a:rPr lang="pl-PL" sz="4800" dirty="0">
                <a:solidFill>
                  <a:srgbClr val="DAB185"/>
                </a:solidFill>
                <a:latin typeface="Georgia" panose="02040502050405020303" pitchFamily="18" charset="0"/>
              </a:rPr>
              <a:t> a </a:t>
            </a:r>
            <a:r>
              <a:rPr lang="pl-PL" sz="4800" dirty="0" err="1">
                <a:solidFill>
                  <a:srgbClr val="DAB185"/>
                </a:solidFill>
                <a:latin typeface="Georgia" panose="02040502050405020303" pitchFamily="18" charset="0"/>
              </a:rPr>
              <a:t>proč</a:t>
            </a:r>
            <a:r>
              <a:rPr lang="pl-PL" sz="4800" dirty="0">
                <a:solidFill>
                  <a:srgbClr val="DAB185"/>
                </a:solidFill>
                <a:latin typeface="Georgia" panose="02040502050405020303" pitchFamily="18" charset="0"/>
              </a:rPr>
              <a:t> to </a:t>
            </a:r>
            <a:r>
              <a:rPr lang="pl-PL" sz="4800" dirty="0" err="1">
                <a:solidFill>
                  <a:srgbClr val="DAB185"/>
                </a:solidFill>
                <a:latin typeface="Georgia" panose="02040502050405020303" pitchFamily="18" charset="0"/>
              </a:rPr>
              <a:t>dává</a:t>
            </a:r>
            <a:r>
              <a:rPr lang="pl-PL" sz="4800" dirty="0">
                <a:solidFill>
                  <a:srgbClr val="DAB185"/>
                </a:solidFill>
                <a:latin typeface="Georgia" panose="02040502050405020303" pitchFamily="18" charset="0"/>
              </a:rPr>
              <a:t> </a:t>
            </a:r>
            <a:r>
              <a:rPr lang="pl-PL" sz="4800" dirty="0" err="1">
                <a:solidFill>
                  <a:srgbClr val="DAB185"/>
                </a:solidFill>
                <a:latin typeface="Georgia" panose="02040502050405020303" pitchFamily="18" charset="0"/>
              </a:rPr>
              <a:t>smysl</a:t>
            </a:r>
            <a:r>
              <a:rPr lang="pl-PL" sz="4800" dirty="0">
                <a:solidFill>
                  <a:srgbClr val="DAB185"/>
                </a:solidFill>
                <a:latin typeface="Georgia" panose="02040502050405020303" pitchFamily="18" charset="0"/>
              </a:rPr>
              <a:t>?</a:t>
            </a:r>
            <a:endParaRPr sz="4800" dirty="0">
              <a:solidFill>
                <a:srgbClr val="DAB185"/>
              </a:solidFill>
              <a:latin typeface="Georgia" panose="02040502050405020303" pitchFamily="18" charset="0"/>
              <a:ea typeface="Nunito ExtraBold"/>
              <a:cs typeface="Nunito ExtraBold"/>
              <a:sym typeface="Nunito ExtraBold"/>
            </a:endParaRPr>
          </a:p>
        </p:txBody>
      </p:sp>
      <p:sp>
        <p:nvSpPr>
          <p:cNvPr id="104" name="Google Shape;104;p20">
            <a:extLst>
              <a:ext uri="{FF2B5EF4-FFF2-40B4-BE49-F238E27FC236}">
                <a16:creationId xmlns:a16="http://schemas.microsoft.com/office/drawing/2014/main" id="{32078E75-7A85-CAFA-8F9F-DAC175289B16}"/>
              </a:ext>
            </a:extLst>
          </p:cNvPr>
          <p:cNvSpPr txBox="1">
            <a:spLocks noGrp="1"/>
          </p:cNvSpPr>
          <p:nvPr>
            <p:ph type="subTitle" idx="2"/>
          </p:nvPr>
        </p:nvSpPr>
        <p:spPr>
          <a:xfrm>
            <a:off x="467248" y="2955825"/>
            <a:ext cx="8058802" cy="1304400"/>
          </a:xfrm>
          <a:prstGeom prst="rect">
            <a:avLst/>
          </a:prstGeom>
        </p:spPr>
        <p:txBody>
          <a:bodyPr spcFirstLastPara="1" wrap="square" lIns="91425" tIns="91425" rIns="91425" bIns="91425" anchor="t" anchorCtr="0">
            <a:normAutofit/>
          </a:bodyPr>
          <a:lstStyle/>
          <a:p>
            <a:pPr marL="0" lvl="0" indent="0" algn="ctr">
              <a:spcAft>
                <a:spcPts val="1200"/>
              </a:spcAft>
            </a:pPr>
            <a:r>
              <a:rPr lang="cs-CZ" sz="2800" dirty="0">
                <a:solidFill>
                  <a:schemeClr val="bg2"/>
                </a:solidFill>
                <a:latin typeface="Georgia" panose="02040502050405020303" pitchFamily="18" charset="0"/>
              </a:rPr>
              <a:t>Spíš než „máme volná místa na pozici, nástup ihned!!!“</a:t>
            </a:r>
            <a:endParaRPr sz="2000" dirty="0">
              <a:solidFill>
                <a:schemeClr val="bg2"/>
              </a:solidFill>
              <a:latin typeface="Georgia" panose="02040502050405020303" pitchFamily="18" charset="0"/>
            </a:endParaRPr>
          </a:p>
        </p:txBody>
      </p:sp>
    </p:spTree>
    <p:extLst>
      <p:ext uri="{BB962C8B-B14F-4D97-AF65-F5344CB8AC3E}">
        <p14:creationId xmlns:p14="http://schemas.microsoft.com/office/powerpoint/2010/main" val="385848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9DC927-1702-6A19-3E54-E06B138C4D6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EB48E8F8-3E69-67E7-CFF2-6D467FF9BF00}"/>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839F22CE-E1D8-F1CD-B95F-80F22C691EA7}"/>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43464C26-F550-EDD4-E00D-8184E6D9D351}"/>
              </a:ext>
            </a:extLst>
          </p:cNvPr>
          <p:cNvPicPr>
            <a:picLocks noChangeAspect="1"/>
          </p:cNvPicPr>
          <p:nvPr/>
        </p:nvPicPr>
        <p:blipFill>
          <a:blip r:embed="rId2"/>
          <a:stretch>
            <a:fillRect/>
          </a:stretch>
        </p:blipFill>
        <p:spPr>
          <a:xfrm>
            <a:off x="1084191" y="0"/>
            <a:ext cx="6975617" cy="5143500"/>
          </a:xfrm>
          <a:prstGeom prst="rect">
            <a:avLst/>
          </a:prstGeom>
        </p:spPr>
      </p:pic>
    </p:spTree>
    <p:extLst>
      <p:ext uri="{BB962C8B-B14F-4D97-AF65-F5344CB8AC3E}">
        <p14:creationId xmlns:p14="http://schemas.microsoft.com/office/powerpoint/2010/main" val="649902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DB5385-E63D-28DC-26AD-2F91D9159312}"/>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50A4D220-83EE-B428-039D-7DF43266994F}"/>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816DE16C-15C7-4FFA-03F9-B0FC53B4CDDF}"/>
              </a:ext>
            </a:extLst>
          </p:cNvPr>
          <p:cNvSpPr>
            <a:spLocks noGrp="1"/>
          </p:cNvSpPr>
          <p:nvPr>
            <p:ph type="subTitle" idx="2"/>
          </p:nvPr>
        </p:nvSpPr>
        <p:spPr/>
        <p:txBody>
          <a:bodyPr>
            <a:normAutofit fontScale="77500" lnSpcReduction="20000"/>
          </a:bodyPr>
          <a:lstStyle/>
          <a:p>
            <a:endParaRPr lang="cs-CZ"/>
          </a:p>
        </p:txBody>
      </p:sp>
      <p:pic>
        <p:nvPicPr>
          <p:cNvPr id="8" name="Obrázek 7">
            <a:extLst>
              <a:ext uri="{FF2B5EF4-FFF2-40B4-BE49-F238E27FC236}">
                <a16:creationId xmlns:a16="http://schemas.microsoft.com/office/drawing/2014/main" id="{45B00588-926E-3620-C44E-C431E34986EB}"/>
              </a:ext>
            </a:extLst>
          </p:cNvPr>
          <p:cNvPicPr>
            <a:picLocks noChangeAspect="1"/>
          </p:cNvPicPr>
          <p:nvPr/>
        </p:nvPicPr>
        <p:blipFill>
          <a:blip r:embed="rId2"/>
          <a:stretch>
            <a:fillRect/>
          </a:stretch>
        </p:blipFill>
        <p:spPr>
          <a:xfrm>
            <a:off x="-77932" y="0"/>
            <a:ext cx="5143500" cy="5143500"/>
          </a:xfrm>
          <a:prstGeom prst="rect">
            <a:avLst/>
          </a:prstGeom>
        </p:spPr>
      </p:pic>
      <p:pic>
        <p:nvPicPr>
          <p:cNvPr id="12" name="Obrázek 11">
            <a:extLst>
              <a:ext uri="{FF2B5EF4-FFF2-40B4-BE49-F238E27FC236}">
                <a16:creationId xmlns:a16="http://schemas.microsoft.com/office/drawing/2014/main" id="{64A217A9-6F30-B8E0-C4A7-5997100B447E}"/>
              </a:ext>
            </a:extLst>
          </p:cNvPr>
          <p:cNvPicPr>
            <a:picLocks noChangeAspect="1"/>
          </p:cNvPicPr>
          <p:nvPr/>
        </p:nvPicPr>
        <p:blipFill>
          <a:blip r:embed="rId3"/>
          <a:stretch>
            <a:fillRect/>
          </a:stretch>
        </p:blipFill>
        <p:spPr>
          <a:xfrm>
            <a:off x="5065568" y="0"/>
            <a:ext cx="6641309" cy="5143500"/>
          </a:xfrm>
          <a:prstGeom prst="rect">
            <a:avLst/>
          </a:prstGeom>
        </p:spPr>
      </p:pic>
    </p:spTree>
    <p:extLst>
      <p:ext uri="{BB962C8B-B14F-4D97-AF65-F5344CB8AC3E}">
        <p14:creationId xmlns:p14="http://schemas.microsoft.com/office/powerpoint/2010/main" val="240783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F6F2-D3BE-37AB-4377-AED7C108270B}"/>
              </a:ext>
            </a:extLst>
          </p:cNvPr>
          <p:cNvSpPr>
            <a:spLocks noGrp="1"/>
          </p:cNvSpPr>
          <p:nvPr>
            <p:ph type="title"/>
          </p:nvPr>
        </p:nvSpPr>
        <p:spPr>
          <a:xfrm>
            <a:off x="311728" y="304492"/>
            <a:ext cx="8136449" cy="572700"/>
          </a:xfrm>
        </p:spPr>
        <p:txBody>
          <a:bodyPr spcFirstLastPara="1" wrap="square" lIns="91425" tIns="91425" rIns="91425" bIns="91425" anchor="t" anchorCtr="0">
            <a:noAutofit/>
          </a:bodyPr>
          <a:lstStyle/>
          <a:p>
            <a:r>
              <a:rPr lang="en-US" sz="2600" b="1" dirty="0">
                <a:latin typeface="Georgia" panose="02040502050405020303" pitchFamily="18" charset="0"/>
              </a:rPr>
              <a:t>Co je to </a:t>
            </a:r>
            <a:r>
              <a:rPr lang="en-US" sz="2600" b="1" dirty="0" err="1">
                <a:latin typeface="Georgia" panose="02040502050405020303" pitchFamily="18" charset="0"/>
              </a:rPr>
              <a:t>komunikační</a:t>
            </a:r>
            <a:r>
              <a:rPr lang="en-US" sz="2600" b="1" dirty="0">
                <a:latin typeface="Georgia" panose="02040502050405020303" pitchFamily="18" charset="0"/>
              </a:rPr>
              <a:t> </a:t>
            </a:r>
            <a:br>
              <a:rPr lang="en-US" sz="2600" b="1" dirty="0">
                <a:latin typeface="Georgia" panose="02040502050405020303" pitchFamily="18" charset="0"/>
              </a:rPr>
            </a:br>
            <a:r>
              <a:rPr lang="en-US" sz="2600" b="1" dirty="0" err="1">
                <a:latin typeface="Georgia" panose="02040502050405020303" pitchFamily="18" charset="0"/>
              </a:rPr>
              <a:t>strategie</a:t>
            </a:r>
            <a:r>
              <a:rPr lang="en-US" sz="2600" b="1" dirty="0">
                <a:latin typeface="Georgia" panose="02040502050405020303" pitchFamily="18" charset="0"/>
              </a:rPr>
              <a:t>?</a:t>
            </a:r>
            <a:endParaRPr lang="en-US" sz="2600" dirty="0">
              <a:latin typeface="Georgia" panose="02040502050405020303" pitchFamily="18" charset="0"/>
            </a:endParaRPr>
          </a:p>
        </p:txBody>
      </p:sp>
      <p:sp>
        <p:nvSpPr>
          <p:cNvPr id="3" name="Text Placeholder 2">
            <a:extLst>
              <a:ext uri="{FF2B5EF4-FFF2-40B4-BE49-F238E27FC236}">
                <a16:creationId xmlns:a16="http://schemas.microsoft.com/office/drawing/2014/main" id="{9CACF48C-6FCF-9F51-2CB7-EA8A6187149C}"/>
              </a:ext>
            </a:extLst>
          </p:cNvPr>
          <p:cNvSpPr>
            <a:spLocks noGrp="1"/>
          </p:cNvSpPr>
          <p:nvPr>
            <p:ph type="body" idx="1"/>
          </p:nvPr>
        </p:nvSpPr>
        <p:spPr>
          <a:xfrm>
            <a:off x="245284" y="1483664"/>
            <a:ext cx="4134668" cy="4246434"/>
          </a:xfrm>
        </p:spPr>
        <p:txBody>
          <a:bodyPr>
            <a:normAutofit lnSpcReduction="10000"/>
          </a:bodyPr>
          <a:lstStyle/>
          <a:p>
            <a:pPr marL="114300" indent="0">
              <a:buNone/>
            </a:pPr>
            <a:endParaRPr lang="en-US" sz="1200" b="1" dirty="0"/>
          </a:p>
          <a:p>
            <a:pPr marL="114300" indent="0">
              <a:lnSpc>
                <a:spcPct val="114999"/>
              </a:lnSpc>
              <a:buNone/>
            </a:pPr>
            <a:r>
              <a:rPr lang="cs-CZ" sz="1800" i="1" dirty="0">
                <a:latin typeface="Georgia" panose="02040502050405020303" pitchFamily="18" charset="0"/>
              </a:rPr>
              <a:t>„</a:t>
            </a:r>
            <a:r>
              <a:rPr lang="en-US" sz="1800" i="1" dirty="0">
                <a:latin typeface="Georgia" panose="02040502050405020303" pitchFamily="18" charset="0"/>
              </a:rPr>
              <a:t>Nástroj </a:t>
            </a:r>
            <a:r>
              <a:rPr lang="en-US" sz="1800" i="1" dirty="0" err="1">
                <a:latin typeface="Georgia" panose="02040502050405020303" pitchFamily="18" charset="0"/>
              </a:rPr>
              <a:t>řízení</a:t>
            </a:r>
            <a:r>
              <a:rPr lang="en-US" sz="1800" i="1" dirty="0">
                <a:latin typeface="Georgia" panose="02040502050405020303" pitchFamily="18" charset="0"/>
              </a:rPr>
              <a:t>, </a:t>
            </a:r>
            <a:r>
              <a:rPr lang="en-US" sz="1800" i="1" dirty="0" err="1">
                <a:latin typeface="Georgia" panose="02040502050405020303" pitchFamily="18" charset="0"/>
              </a:rPr>
              <a:t>který</a:t>
            </a:r>
            <a:r>
              <a:rPr lang="en-US" sz="1800" i="1" dirty="0">
                <a:latin typeface="Georgia" panose="02040502050405020303" pitchFamily="18" charset="0"/>
              </a:rPr>
              <a:t> </a:t>
            </a:r>
            <a:r>
              <a:rPr lang="en-US" sz="1800" i="1" dirty="0" err="1">
                <a:latin typeface="Georgia" panose="02040502050405020303" pitchFamily="18" charset="0"/>
              </a:rPr>
              <a:t>patří</a:t>
            </a:r>
            <a:r>
              <a:rPr lang="en-US" sz="1800" i="1" dirty="0">
                <a:latin typeface="Georgia" panose="02040502050405020303" pitchFamily="18" charset="0"/>
              </a:rPr>
              <a:t> </a:t>
            </a:r>
            <a:r>
              <a:rPr lang="en-US" sz="1800" i="1" dirty="0" err="1">
                <a:latin typeface="Georgia" panose="02040502050405020303" pitchFamily="18" charset="0"/>
              </a:rPr>
              <a:t>na</a:t>
            </a:r>
            <a:r>
              <a:rPr lang="en-US" sz="1800" i="1" dirty="0">
                <a:latin typeface="Georgia" panose="02040502050405020303" pitchFamily="18" charset="0"/>
              </a:rPr>
              <a:t> </a:t>
            </a:r>
            <a:r>
              <a:rPr lang="en-US" sz="1800" i="1" dirty="0" err="1">
                <a:latin typeface="Georgia" panose="02040502050405020303" pitchFamily="18" charset="0"/>
              </a:rPr>
              <a:t>stůl</a:t>
            </a:r>
            <a:r>
              <a:rPr lang="en-US" sz="1800" i="1" dirty="0">
                <a:latin typeface="Georgia" panose="02040502050405020303" pitchFamily="18" charset="0"/>
              </a:rPr>
              <a:t> </a:t>
            </a:r>
            <a:r>
              <a:rPr lang="en-US" sz="1800" i="1" dirty="0" err="1">
                <a:latin typeface="Georgia" panose="02040502050405020303" pitchFamily="18" charset="0"/>
              </a:rPr>
              <a:t>vedení</a:t>
            </a:r>
            <a:r>
              <a:rPr lang="en-US" sz="1800" i="1" dirty="0">
                <a:latin typeface="Georgia" panose="02040502050405020303" pitchFamily="18" charset="0"/>
              </a:rPr>
              <a:t>.</a:t>
            </a:r>
            <a:r>
              <a:rPr lang="cs-CZ" sz="1800" i="1" dirty="0">
                <a:latin typeface="Georgia" panose="02040502050405020303" pitchFamily="18" charset="0"/>
              </a:rPr>
              <a:t> </a:t>
            </a:r>
            <a:r>
              <a:rPr lang="en-US" sz="1800" i="1" dirty="0" err="1">
                <a:latin typeface="Georgia" panose="02040502050405020303" pitchFamily="18" charset="0"/>
              </a:rPr>
              <a:t>Dokument</a:t>
            </a:r>
            <a:r>
              <a:rPr lang="en-US" sz="1800" i="1" dirty="0">
                <a:latin typeface="Georgia" panose="02040502050405020303" pitchFamily="18" charset="0"/>
              </a:rPr>
              <a:t>, </a:t>
            </a:r>
            <a:r>
              <a:rPr lang="en-US" sz="1800" i="1" dirty="0" err="1">
                <a:latin typeface="Georgia" panose="02040502050405020303" pitchFamily="18" charset="0"/>
              </a:rPr>
              <a:t>který</a:t>
            </a:r>
            <a:r>
              <a:rPr lang="en-US" sz="1800" i="1" dirty="0">
                <a:latin typeface="Georgia" panose="02040502050405020303" pitchFamily="18" charset="0"/>
              </a:rPr>
              <a:t> </a:t>
            </a:r>
            <a:r>
              <a:rPr lang="en-US" sz="1800" i="1" dirty="0" err="1">
                <a:latin typeface="Georgia" panose="02040502050405020303" pitchFamily="18" charset="0"/>
              </a:rPr>
              <a:t>převádí</a:t>
            </a:r>
            <a:r>
              <a:rPr lang="en-US" sz="1800" i="1" dirty="0">
                <a:latin typeface="Georgia" panose="02040502050405020303" pitchFamily="18" charset="0"/>
              </a:rPr>
              <a:t> </a:t>
            </a:r>
            <a:r>
              <a:rPr lang="en-US" sz="1800" i="1" dirty="0" err="1">
                <a:latin typeface="Georgia" panose="02040502050405020303" pitchFamily="18" charset="0"/>
              </a:rPr>
              <a:t>poslání</a:t>
            </a:r>
            <a:r>
              <a:rPr lang="en-US" sz="1800" i="1" dirty="0">
                <a:latin typeface="Georgia" panose="02040502050405020303" pitchFamily="18" charset="0"/>
              </a:rPr>
              <a:t> </a:t>
            </a:r>
            <a:r>
              <a:rPr lang="en-US" sz="1800" i="1" dirty="0" err="1">
                <a:latin typeface="Georgia" panose="02040502050405020303" pitchFamily="18" charset="0"/>
              </a:rPr>
              <a:t>organizace</a:t>
            </a:r>
            <a:r>
              <a:rPr lang="en-US" sz="1800" i="1" dirty="0">
                <a:latin typeface="Georgia" panose="02040502050405020303" pitchFamily="18" charset="0"/>
              </a:rPr>
              <a:t> do </a:t>
            </a:r>
            <a:r>
              <a:rPr lang="en-US" sz="1800" i="1" dirty="0" err="1">
                <a:latin typeface="Georgia" panose="02040502050405020303" pitchFamily="18" charset="0"/>
              </a:rPr>
              <a:t>konkrétních</a:t>
            </a:r>
            <a:r>
              <a:rPr lang="en-US" sz="1800" i="1" dirty="0">
                <a:latin typeface="Georgia" panose="02040502050405020303" pitchFamily="18" charset="0"/>
              </a:rPr>
              <a:t> </a:t>
            </a:r>
            <a:r>
              <a:rPr lang="en-US" sz="1800" i="1" dirty="0" err="1">
                <a:latin typeface="Georgia" panose="02040502050405020303" pitchFamily="18" charset="0"/>
              </a:rPr>
              <a:t>komunikačních</a:t>
            </a:r>
            <a:r>
              <a:rPr lang="en-US" sz="1800" i="1" dirty="0">
                <a:latin typeface="Georgia" panose="02040502050405020303" pitchFamily="18" charset="0"/>
              </a:rPr>
              <a:t> </a:t>
            </a:r>
            <a:r>
              <a:rPr lang="en-US" sz="1800" i="1" dirty="0" err="1">
                <a:latin typeface="Georgia" panose="02040502050405020303" pitchFamily="18" charset="0"/>
              </a:rPr>
              <a:t>cílů</a:t>
            </a:r>
            <a:r>
              <a:rPr lang="en-US" sz="1800" i="1" dirty="0">
                <a:latin typeface="Georgia" panose="02040502050405020303" pitchFamily="18" charset="0"/>
              </a:rPr>
              <a:t>, </a:t>
            </a:r>
            <a:r>
              <a:rPr lang="en-US" sz="1800" i="1" dirty="0" err="1">
                <a:latin typeface="Georgia" panose="02040502050405020303" pitchFamily="18" charset="0"/>
              </a:rPr>
              <a:t>sdělení</a:t>
            </a:r>
            <a:r>
              <a:rPr lang="en-US" sz="1800" i="1" dirty="0">
                <a:latin typeface="Georgia" panose="02040502050405020303" pitchFamily="18" charset="0"/>
              </a:rPr>
              <a:t> a </a:t>
            </a:r>
            <a:r>
              <a:rPr lang="en-US" sz="1800" i="1" dirty="0" err="1">
                <a:latin typeface="Georgia" panose="02040502050405020303" pitchFamily="18" charset="0"/>
              </a:rPr>
              <a:t>kanálů</a:t>
            </a:r>
            <a:r>
              <a:rPr lang="en-US" sz="1800" i="1" dirty="0">
                <a:latin typeface="Georgia" panose="02040502050405020303" pitchFamily="18" charset="0"/>
              </a:rPr>
              <a:t> - aby </a:t>
            </a:r>
            <a:r>
              <a:rPr lang="en-US" sz="1800" i="1" dirty="0" err="1">
                <a:latin typeface="Georgia" panose="02040502050405020303" pitchFamily="18" charset="0"/>
              </a:rPr>
              <a:t>všichni</a:t>
            </a:r>
            <a:r>
              <a:rPr lang="en-US" sz="1800" i="1" dirty="0">
                <a:latin typeface="Georgia" panose="02040502050405020303" pitchFamily="18" charset="0"/>
              </a:rPr>
              <a:t> v </a:t>
            </a:r>
            <a:r>
              <a:rPr lang="en-US" sz="1800" i="1" dirty="0" err="1">
                <a:latin typeface="Georgia" panose="02040502050405020303" pitchFamily="18" charset="0"/>
              </a:rPr>
              <a:t>týmu</a:t>
            </a:r>
            <a:r>
              <a:rPr lang="en-US" sz="1800" i="1" dirty="0">
                <a:latin typeface="Georgia" panose="02040502050405020303" pitchFamily="18" charset="0"/>
              </a:rPr>
              <a:t> </a:t>
            </a:r>
            <a:r>
              <a:rPr lang="en-US" sz="1800" i="1" dirty="0" err="1">
                <a:latin typeface="Georgia" panose="02040502050405020303" pitchFamily="18" charset="0"/>
              </a:rPr>
              <a:t>mluvili</a:t>
            </a:r>
            <a:r>
              <a:rPr lang="en-US" sz="1800" i="1" dirty="0">
                <a:latin typeface="Georgia" panose="02040502050405020303" pitchFamily="18" charset="0"/>
              </a:rPr>
              <a:t> </a:t>
            </a:r>
            <a:r>
              <a:rPr lang="en-US" sz="1800" i="1" dirty="0" err="1">
                <a:solidFill>
                  <a:srgbClr val="DAB185"/>
                </a:solidFill>
                <a:highlight>
                  <a:srgbClr val="0A2E37"/>
                </a:highlight>
                <a:latin typeface="Georgia" panose="02040502050405020303" pitchFamily="18" charset="0"/>
              </a:rPr>
              <a:t>jedním</a:t>
            </a:r>
            <a:r>
              <a:rPr lang="en-US" sz="1800" i="1" dirty="0">
                <a:solidFill>
                  <a:srgbClr val="DAB185"/>
                </a:solidFill>
                <a:highlight>
                  <a:srgbClr val="0A2E37"/>
                </a:highlight>
                <a:latin typeface="Georgia" panose="02040502050405020303" pitchFamily="18" charset="0"/>
              </a:rPr>
              <a:t> </a:t>
            </a:r>
            <a:r>
              <a:rPr lang="en-US" sz="1800" i="1" dirty="0" err="1">
                <a:solidFill>
                  <a:srgbClr val="DAB185"/>
                </a:solidFill>
                <a:highlight>
                  <a:srgbClr val="0A2E37"/>
                </a:highlight>
                <a:latin typeface="Georgia" panose="02040502050405020303" pitchFamily="18" charset="0"/>
              </a:rPr>
              <a:t>hlasem</a:t>
            </a:r>
            <a:r>
              <a:rPr lang="en-US" sz="1800" i="1" dirty="0">
                <a:solidFill>
                  <a:srgbClr val="DAB185"/>
                </a:solidFill>
                <a:highlight>
                  <a:srgbClr val="0A2E37"/>
                </a:highlight>
                <a:latin typeface="Georgia" panose="02040502050405020303" pitchFamily="18" charset="0"/>
              </a:rPr>
              <a:t> </a:t>
            </a:r>
            <a:r>
              <a:rPr lang="en-US" sz="1800" i="1" dirty="0">
                <a:latin typeface="Georgia" panose="02040502050405020303" pitchFamily="18" charset="0"/>
              </a:rPr>
              <a:t>a </a:t>
            </a:r>
            <a:r>
              <a:rPr lang="en-US" sz="1800" i="1" dirty="0" err="1">
                <a:latin typeface="Georgia" panose="02040502050405020303" pitchFamily="18" charset="0"/>
              </a:rPr>
              <a:t>dávalo</a:t>
            </a:r>
            <a:r>
              <a:rPr lang="en-US" sz="1800" i="1" dirty="0">
                <a:latin typeface="Georgia" panose="02040502050405020303" pitchFamily="18" charset="0"/>
              </a:rPr>
              <a:t> to </a:t>
            </a:r>
            <a:r>
              <a:rPr lang="en-US" sz="1800" i="1" dirty="0" err="1">
                <a:latin typeface="Georgia" panose="02040502050405020303" pitchFamily="18" charset="0"/>
              </a:rPr>
              <a:t>smysl</a:t>
            </a:r>
            <a:r>
              <a:rPr lang="en-US" sz="1800" i="1" dirty="0">
                <a:latin typeface="Georgia" panose="02040502050405020303" pitchFamily="18" charset="0"/>
              </a:rPr>
              <a:t> </a:t>
            </a:r>
            <a:r>
              <a:rPr lang="en-US" sz="1800" i="1" dirty="0" err="1">
                <a:latin typeface="Georgia" panose="02040502050405020303" pitchFamily="18" charset="0"/>
              </a:rPr>
              <a:t>i</a:t>
            </a:r>
            <a:r>
              <a:rPr lang="en-US" sz="1800" i="1" dirty="0">
                <a:latin typeface="Georgia" panose="02040502050405020303" pitchFamily="18" charset="0"/>
              </a:rPr>
              <a:t> </a:t>
            </a:r>
            <a:r>
              <a:rPr lang="en-US" sz="1800" i="1" dirty="0" err="1">
                <a:latin typeface="Georgia" panose="02040502050405020303" pitchFamily="18" charset="0"/>
              </a:rPr>
              <a:t>navenek</a:t>
            </a:r>
            <a:r>
              <a:rPr lang="en-US" sz="1800" i="1" dirty="0">
                <a:latin typeface="Georgia" panose="02040502050405020303" pitchFamily="18" charset="0"/>
              </a:rPr>
              <a:t>.</a:t>
            </a:r>
            <a:r>
              <a:rPr lang="cs-CZ" sz="1800" i="1" dirty="0">
                <a:latin typeface="Georgia" panose="02040502050405020303" pitchFamily="18" charset="0"/>
              </a:rPr>
              <a:t>“</a:t>
            </a:r>
            <a:endParaRPr lang="en-US" sz="1600" i="1" dirty="0">
              <a:latin typeface="Georgia" panose="02040502050405020303" pitchFamily="18" charset="0"/>
            </a:endParaRPr>
          </a:p>
          <a:p>
            <a:pPr marL="114300" indent="0">
              <a:lnSpc>
                <a:spcPct val="114999"/>
              </a:lnSpc>
              <a:buNone/>
            </a:pPr>
            <a:endParaRPr lang="en-US" sz="1600" dirty="0"/>
          </a:p>
          <a:p>
            <a:pPr marL="114300" indent="0">
              <a:lnSpc>
                <a:spcPct val="114999"/>
              </a:lnSpc>
              <a:buNone/>
            </a:pPr>
            <a:r>
              <a:rPr lang="en-US" sz="1600" b="1" dirty="0">
                <a:ea typeface="Segoe UI"/>
                <a:cs typeface="Segoe UI"/>
              </a:rPr>
              <a:t>CÍLE - PUBLIKUM -SDĚLENÍ - KANÁLY</a:t>
            </a:r>
            <a:endParaRPr lang="en-US" sz="1600" dirty="0"/>
          </a:p>
          <a:p>
            <a:pPr marL="114300" indent="0">
              <a:lnSpc>
                <a:spcPct val="114999"/>
              </a:lnSpc>
              <a:buNone/>
            </a:pPr>
            <a:br>
              <a:rPr lang="en-US" dirty="0"/>
            </a:br>
            <a:endParaRPr lang="en-US" dirty="0"/>
          </a:p>
        </p:txBody>
      </p:sp>
      <p:sp>
        <p:nvSpPr>
          <p:cNvPr id="7" name="TextovéPole 6">
            <a:extLst>
              <a:ext uri="{FF2B5EF4-FFF2-40B4-BE49-F238E27FC236}">
                <a16:creationId xmlns:a16="http://schemas.microsoft.com/office/drawing/2014/main" id="{467B2A1D-51A0-C7A0-7EFF-CDDADBDF9A10}"/>
              </a:ext>
            </a:extLst>
          </p:cNvPr>
          <p:cNvSpPr txBox="1"/>
          <p:nvPr/>
        </p:nvSpPr>
        <p:spPr>
          <a:xfrm>
            <a:off x="311728" y="4042063"/>
            <a:ext cx="587605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dirty="0">
                <a:solidFill>
                  <a:srgbClr val="000000"/>
                </a:solidFill>
                <a:latin typeface="Nunito Black"/>
                <a:ea typeface="Nunito Black"/>
                <a:cs typeface="Nunito Black"/>
              </a:rPr>
              <a:t>​</a:t>
            </a:r>
            <a:endParaRPr lang="en-US" sz="2000" dirty="0"/>
          </a:p>
          <a:p>
            <a:pPr algn="ctr"/>
            <a:endParaRPr lang="cs-CZ" dirty="0"/>
          </a:p>
        </p:txBody>
      </p:sp>
      <p:sp>
        <p:nvSpPr>
          <p:cNvPr id="5" name="Shape 1">
            <a:extLst>
              <a:ext uri="{FF2B5EF4-FFF2-40B4-BE49-F238E27FC236}">
                <a16:creationId xmlns:a16="http://schemas.microsoft.com/office/drawing/2014/main" id="{8C4B3DD8-7C1F-6C3B-1764-EA88D65D0911}"/>
              </a:ext>
            </a:extLst>
          </p:cNvPr>
          <p:cNvSpPr/>
          <p:nvPr/>
        </p:nvSpPr>
        <p:spPr>
          <a:xfrm>
            <a:off x="4612193" y="1461434"/>
            <a:ext cx="3931920" cy="32918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8" name="Text 2">
            <a:extLst>
              <a:ext uri="{FF2B5EF4-FFF2-40B4-BE49-F238E27FC236}">
                <a16:creationId xmlns:a16="http://schemas.microsoft.com/office/drawing/2014/main" id="{E7076D77-37BB-E614-BA43-19CE1800695C}"/>
              </a:ext>
            </a:extLst>
          </p:cNvPr>
          <p:cNvSpPr/>
          <p:nvPr/>
        </p:nvSpPr>
        <p:spPr>
          <a:xfrm>
            <a:off x="4846320" y="1687069"/>
            <a:ext cx="3383280" cy="457200"/>
          </a:xfrm>
          <a:prstGeom prst="rect">
            <a:avLst/>
          </a:prstGeom>
          <a:noFill/>
          <a:ln/>
        </p:spPr>
        <p:txBody>
          <a:bodyPr wrap="square" rtlCol="0" anchor="ctr"/>
          <a:lstStyle/>
          <a:p>
            <a:pPr marL="0" indent="0">
              <a:buNone/>
            </a:pPr>
            <a:r>
              <a:rPr lang="cs-CZ" sz="2400" b="1" dirty="0">
                <a:solidFill>
                  <a:srgbClr val="DAB185"/>
                </a:solidFill>
                <a:latin typeface="Georgia" pitchFamily="34" charset="0"/>
                <a:ea typeface="Georgia" pitchFamily="34" charset="-122"/>
                <a:cs typeface="Georgia" pitchFamily="34" charset="-120"/>
              </a:rPr>
              <a:t>V kostce</a:t>
            </a:r>
            <a:endParaRPr lang="en-US" sz="2400" dirty="0"/>
          </a:p>
        </p:txBody>
      </p:sp>
      <p:sp>
        <p:nvSpPr>
          <p:cNvPr id="9" name="Text 3">
            <a:extLst>
              <a:ext uri="{FF2B5EF4-FFF2-40B4-BE49-F238E27FC236}">
                <a16:creationId xmlns:a16="http://schemas.microsoft.com/office/drawing/2014/main" id="{9EF317B8-0420-0842-7E7E-E2463CEBF119}"/>
              </a:ext>
            </a:extLst>
          </p:cNvPr>
          <p:cNvSpPr/>
          <p:nvPr/>
        </p:nvSpPr>
        <p:spPr>
          <a:xfrm>
            <a:off x="4846320" y="2052829"/>
            <a:ext cx="3383280" cy="2377440"/>
          </a:xfrm>
          <a:prstGeom prst="rect">
            <a:avLst/>
          </a:prstGeom>
          <a:noFill/>
          <a:ln/>
        </p:spPr>
        <p:txBody>
          <a:bodyPr wrap="square" rtlCol="0" anchor="ctr"/>
          <a:lstStyle/>
          <a:p>
            <a:pPr marL="342900" indent="-342900">
              <a:buSzPct val="100000"/>
              <a:buChar char="•"/>
            </a:pPr>
            <a:r>
              <a:rPr lang="cs-CZ" sz="2000" dirty="0">
                <a:solidFill>
                  <a:srgbClr val="FFFFFF"/>
                </a:solidFill>
                <a:latin typeface="Calibri" pitchFamily="34" charset="0"/>
                <a:ea typeface="Calibri" pitchFamily="34" charset="-122"/>
                <a:cs typeface="Calibri" pitchFamily="34" charset="-120"/>
              </a:rPr>
              <a:t>Noty pro komunikaci</a:t>
            </a:r>
            <a:endParaRPr lang="en-US" sz="2000" dirty="0"/>
          </a:p>
          <a:p>
            <a:pPr marL="342900" indent="-342900">
              <a:buSzPct val="100000"/>
              <a:buChar char="•"/>
            </a:pPr>
            <a:r>
              <a:rPr lang="cs-CZ" sz="2000" dirty="0">
                <a:solidFill>
                  <a:srgbClr val="FFFFFF"/>
                </a:solidFill>
                <a:latin typeface="Calibri" pitchFamily="34" charset="0"/>
                <a:ea typeface="Calibri" pitchFamily="34" charset="-122"/>
                <a:cs typeface="Calibri" pitchFamily="34" charset="-120"/>
              </a:rPr>
              <a:t>Konkrétní cíle </a:t>
            </a:r>
          </a:p>
          <a:p>
            <a:pPr marL="342900" indent="-342900">
              <a:buSzPct val="100000"/>
              <a:buChar char="•"/>
            </a:pPr>
            <a:r>
              <a:rPr lang="cs-CZ" sz="2000" dirty="0">
                <a:solidFill>
                  <a:srgbClr val="FFFFFF"/>
                </a:solidFill>
                <a:latin typeface="Calibri" pitchFamily="34" charset="0"/>
                <a:ea typeface="Calibri" pitchFamily="34" charset="-122"/>
                <a:cs typeface="Calibri" pitchFamily="34" charset="-120"/>
              </a:rPr>
              <a:t>Konkrétní metody jak</a:t>
            </a:r>
            <a:endParaRPr lang="en-US" sz="2000" dirty="0"/>
          </a:p>
          <a:p>
            <a:pPr marL="342900" indent="-342900">
              <a:buSzPct val="100000"/>
              <a:buChar char="•"/>
            </a:pPr>
            <a:r>
              <a:rPr lang="cs-CZ" sz="2000" dirty="0">
                <a:solidFill>
                  <a:srgbClr val="FFFFFF"/>
                </a:solidFill>
                <a:latin typeface="Calibri" pitchFamily="34" charset="0"/>
                <a:ea typeface="Calibri" pitchFamily="34" charset="-122"/>
                <a:cs typeface="Calibri" pitchFamily="34" charset="-120"/>
              </a:rPr>
              <a:t>Konkrétní sdělení</a:t>
            </a:r>
            <a:endParaRPr lang="en-US" sz="2000" dirty="0"/>
          </a:p>
          <a:p>
            <a:pPr marL="342900" indent="-342900">
              <a:buSzPct val="100000"/>
              <a:buChar char="•"/>
            </a:pPr>
            <a:r>
              <a:rPr lang="cs-CZ" sz="2000" dirty="0">
                <a:solidFill>
                  <a:srgbClr val="FFFFFF"/>
                </a:solidFill>
                <a:latin typeface="Calibri" pitchFamily="34" charset="0"/>
                <a:ea typeface="Calibri" pitchFamily="34" charset="-122"/>
                <a:cs typeface="Calibri" pitchFamily="34" charset="-120"/>
              </a:rPr>
              <a:t>Všichni jedním hlasem</a:t>
            </a:r>
            <a:endParaRPr lang="en-US" sz="2000" dirty="0"/>
          </a:p>
        </p:txBody>
      </p:sp>
      <p:pic>
        <p:nvPicPr>
          <p:cNvPr id="11" name="Grafický objekt 10">
            <a:extLst>
              <a:ext uri="{FF2B5EF4-FFF2-40B4-BE49-F238E27FC236}">
                <a16:creationId xmlns:a16="http://schemas.microsoft.com/office/drawing/2014/main" id="{0568E0E6-5002-F98D-25E2-63E2F5E2D1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58492" y="382302"/>
            <a:ext cx="838200" cy="876300"/>
          </a:xfrm>
          <a:prstGeom prst="rect">
            <a:avLst/>
          </a:prstGeom>
        </p:spPr>
      </p:pic>
    </p:spTree>
    <p:extLst>
      <p:ext uri="{BB962C8B-B14F-4D97-AF65-F5344CB8AC3E}">
        <p14:creationId xmlns:p14="http://schemas.microsoft.com/office/powerpoint/2010/main" val="3900221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A84378-9C94-C281-086E-9BC402AB0C9A}"/>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E59BB384-DA07-ED22-1DC4-A19127B51732}"/>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32B7C23A-0C74-819C-3A2E-395C0FB132BF}"/>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D8C042BD-17D4-C30F-D17B-336FB07AB62E}"/>
              </a:ext>
            </a:extLst>
          </p:cNvPr>
          <p:cNvPicPr>
            <a:picLocks noChangeAspect="1"/>
          </p:cNvPicPr>
          <p:nvPr/>
        </p:nvPicPr>
        <p:blipFill>
          <a:blip r:embed="rId2"/>
          <a:stretch>
            <a:fillRect/>
          </a:stretch>
        </p:blipFill>
        <p:spPr>
          <a:xfrm>
            <a:off x="226629" y="0"/>
            <a:ext cx="8690741" cy="5143500"/>
          </a:xfrm>
          <a:prstGeom prst="rect">
            <a:avLst/>
          </a:prstGeom>
        </p:spPr>
      </p:pic>
    </p:spTree>
    <p:extLst>
      <p:ext uri="{BB962C8B-B14F-4D97-AF65-F5344CB8AC3E}">
        <p14:creationId xmlns:p14="http://schemas.microsoft.com/office/powerpoint/2010/main" val="956571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FF6F74-E900-F0C4-8A8A-58E9516706B8}"/>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BE85F16B-FD29-AF03-FD57-1D2ACD188461}"/>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9DDB52F5-20AF-0BB0-D227-BC6ECDE74F84}"/>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34D55E4E-2F7C-43FC-B2FA-6EDD3D5278D6}"/>
              </a:ext>
            </a:extLst>
          </p:cNvPr>
          <p:cNvPicPr>
            <a:picLocks noChangeAspect="1"/>
          </p:cNvPicPr>
          <p:nvPr/>
        </p:nvPicPr>
        <p:blipFill>
          <a:blip r:embed="rId2"/>
          <a:stretch>
            <a:fillRect/>
          </a:stretch>
        </p:blipFill>
        <p:spPr>
          <a:xfrm>
            <a:off x="0" y="186445"/>
            <a:ext cx="9144000" cy="4770610"/>
          </a:xfrm>
          <a:prstGeom prst="rect">
            <a:avLst/>
          </a:prstGeom>
        </p:spPr>
      </p:pic>
    </p:spTree>
    <p:extLst>
      <p:ext uri="{BB962C8B-B14F-4D97-AF65-F5344CB8AC3E}">
        <p14:creationId xmlns:p14="http://schemas.microsoft.com/office/powerpoint/2010/main" val="3717447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F7672-7C9B-42BE-A1B1-F7A90C52D424}"/>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5CB4D553-0F5D-1FFF-E75B-D31B7AA5876E}"/>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9CABE9BF-C923-4302-1A65-91BBBD0C038A}"/>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C0C4BA7A-38E0-12A2-F463-803079827649}"/>
              </a:ext>
            </a:extLst>
          </p:cNvPr>
          <p:cNvPicPr>
            <a:picLocks noChangeAspect="1"/>
          </p:cNvPicPr>
          <p:nvPr/>
        </p:nvPicPr>
        <p:blipFill>
          <a:blip r:embed="rId2"/>
          <a:stretch>
            <a:fillRect/>
          </a:stretch>
        </p:blipFill>
        <p:spPr>
          <a:xfrm>
            <a:off x="207655" y="158231"/>
            <a:ext cx="8603379" cy="3956909"/>
          </a:xfrm>
          <a:prstGeom prst="rect">
            <a:avLst/>
          </a:prstGeom>
        </p:spPr>
      </p:pic>
    </p:spTree>
    <p:extLst>
      <p:ext uri="{BB962C8B-B14F-4D97-AF65-F5344CB8AC3E}">
        <p14:creationId xmlns:p14="http://schemas.microsoft.com/office/powerpoint/2010/main" val="4203562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300" name="Google Shape;300;p48"/>
          <p:cNvPicPr preferRelativeResize="0"/>
          <p:nvPr/>
        </p:nvPicPr>
        <p:blipFill>
          <a:blip r:embed="rId3">
            <a:alphaModFix/>
          </a:blip>
          <a:stretch>
            <a:fillRect/>
          </a:stretch>
        </p:blipFill>
        <p:spPr>
          <a:xfrm>
            <a:off x="6661375" y="2118550"/>
            <a:ext cx="2141475" cy="2208696"/>
          </a:xfrm>
          <a:prstGeom prst="rect">
            <a:avLst/>
          </a:prstGeom>
          <a:noFill/>
          <a:ln>
            <a:noFill/>
          </a:ln>
        </p:spPr>
      </p:pic>
      <p:pic>
        <p:nvPicPr>
          <p:cNvPr id="2" name="Obrázek 1">
            <a:extLst>
              <a:ext uri="{FF2B5EF4-FFF2-40B4-BE49-F238E27FC236}">
                <a16:creationId xmlns:a16="http://schemas.microsoft.com/office/drawing/2014/main" id="{543E706B-D7B2-590E-0285-CEE570C4DA15}"/>
              </a:ext>
            </a:extLst>
          </p:cNvPr>
          <p:cNvPicPr>
            <a:picLocks/>
          </p:cNvPicPr>
          <p:nvPr/>
        </p:nvPicPr>
        <p:blipFill>
          <a:blip r:embed="rId4">
            <a:alphaModFix amt="54000"/>
          </a:blip>
          <a:stretch>
            <a:fillRect/>
          </a:stretch>
        </p:blipFill>
        <p:spPr>
          <a:xfrm>
            <a:off x="0" y="0"/>
            <a:ext cx="9208546" cy="5143500"/>
          </a:xfrm>
          <a:prstGeom prst="rect">
            <a:avLst/>
          </a:prstGeom>
        </p:spPr>
      </p:pic>
      <p:pic>
        <p:nvPicPr>
          <p:cNvPr id="9" name="Obrázek 8">
            <a:extLst>
              <a:ext uri="{FF2B5EF4-FFF2-40B4-BE49-F238E27FC236}">
                <a16:creationId xmlns:a16="http://schemas.microsoft.com/office/drawing/2014/main" id="{64529480-3574-8AF9-D632-1E7881906513}"/>
              </a:ext>
            </a:extLst>
          </p:cNvPr>
          <p:cNvPicPr>
            <a:picLocks noChangeAspect="1"/>
          </p:cNvPicPr>
          <p:nvPr/>
        </p:nvPicPr>
        <p:blipFill>
          <a:blip r:embed="rId5"/>
          <a:stretch>
            <a:fillRect/>
          </a:stretch>
        </p:blipFill>
        <p:spPr>
          <a:xfrm>
            <a:off x="6643785" y="0"/>
            <a:ext cx="2546781"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4"/>
          <p:cNvSpPr txBox="1">
            <a:spLocks noGrp="1"/>
          </p:cNvSpPr>
          <p:nvPr>
            <p:ph type="title"/>
          </p:nvPr>
        </p:nvSpPr>
        <p:spPr>
          <a:xfrm>
            <a:off x="821350" y="1643125"/>
            <a:ext cx="4028100" cy="117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5" name="Google Shape;325;p24"/>
          <p:cNvSpPr txBox="1">
            <a:spLocks noGrp="1"/>
          </p:cNvSpPr>
          <p:nvPr>
            <p:ph type="subTitle" idx="2"/>
          </p:nvPr>
        </p:nvSpPr>
        <p:spPr>
          <a:xfrm>
            <a:off x="912175" y="310613"/>
            <a:ext cx="3018900" cy="497700"/>
          </a:xfrm>
          <a:prstGeom prst="rect">
            <a:avLst/>
          </a:prstGeom>
        </p:spPr>
        <p:txBody>
          <a:bodyPr spcFirstLastPara="1" wrap="square" lIns="91425" tIns="91425" rIns="91425" bIns="91425" anchor="t" anchorCtr="0">
            <a:normAutofit fontScale="40000" lnSpcReduction="20000"/>
          </a:bodyPr>
          <a:lstStyle/>
          <a:p>
            <a:pPr marL="0" lvl="0" indent="0" algn="l" rtl="0">
              <a:spcBef>
                <a:spcPts val="0"/>
              </a:spcBef>
              <a:spcAft>
                <a:spcPts val="1200"/>
              </a:spcAft>
              <a:buNone/>
            </a:pPr>
            <a:endParaRPr/>
          </a:p>
        </p:txBody>
      </p:sp>
      <p:pic>
        <p:nvPicPr>
          <p:cNvPr id="326" name="Google Shape;326;p24">
            <a:hlinkClick r:id="rId3"/>
          </p:cNvPr>
          <p:cNvPicPr preferRelativeResize="0"/>
          <p:nvPr/>
        </p:nvPicPr>
        <p:blipFill>
          <a:blip r:embed="rId4">
            <a:alphaModFix/>
          </a:blip>
          <a:stretch>
            <a:fillRect/>
          </a:stretch>
        </p:blipFill>
        <p:spPr>
          <a:xfrm>
            <a:off x="-999375" y="-1245125"/>
            <a:ext cx="11142748" cy="7543901"/>
          </a:xfrm>
          <a:prstGeom prst="rect">
            <a:avLst/>
          </a:prstGeom>
          <a:noFill/>
          <a:ln>
            <a:noFill/>
          </a:ln>
        </p:spPr>
      </p:pic>
      <p:pic>
        <p:nvPicPr>
          <p:cNvPr id="3" name="Obrázek 2">
            <a:extLst>
              <a:ext uri="{FF2B5EF4-FFF2-40B4-BE49-F238E27FC236}">
                <a16:creationId xmlns:a16="http://schemas.microsoft.com/office/drawing/2014/main" id="{1CEAEF7F-2126-B9AD-F98A-BBA6304BF825}"/>
              </a:ext>
            </a:extLst>
          </p:cNvPr>
          <p:cNvPicPr>
            <a:picLocks noChangeAspect="1"/>
          </p:cNvPicPr>
          <p:nvPr/>
        </p:nvPicPr>
        <p:blipFill>
          <a:blip r:embed="rId5"/>
          <a:stretch>
            <a:fillRect/>
          </a:stretch>
        </p:blipFill>
        <p:spPr>
          <a:xfrm>
            <a:off x="1582614" y="728505"/>
            <a:ext cx="5968721" cy="3520397"/>
          </a:xfrm>
          <a:prstGeom prst="rect">
            <a:avLst/>
          </a:prstGeom>
        </p:spPr>
      </p:pic>
      <p:pic>
        <p:nvPicPr>
          <p:cNvPr id="5" name="Obrázek 4">
            <a:extLst>
              <a:ext uri="{FF2B5EF4-FFF2-40B4-BE49-F238E27FC236}">
                <a16:creationId xmlns:a16="http://schemas.microsoft.com/office/drawing/2014/main" id="{9A935EA8-6F2A-89BD-21BF-270716E223E4}"/>
              </a:ext>
            </a:extLst>
          </p:cNvPr>
          <p:cNvPicPr>
            <a:picLocks noChangeAspect="1"/>
          </p:cNvPicPr>
          <p:nvPr/>
        </p:nvPicPr>
        <p:blipFill>
          <a:blip r:embed="rId6"/>
          <a:stretch>
            <a:fillRect/>
          </a:stretch>
        </p:blipFill>
        <p:spPr>
          <a:xfrm>
            <a:off x="1592665" y="664740"/>
            <a:ext cx="5968721" cy="373045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69A1F0E0-E201-68DD-4FA0-BFC57BF1A78D}"/>
            </a:ext>
          </a:extLst>
        </p:cNvPr>
        <p:cNvGrpSpPr/>
        <p:nvPr/>
      </p:nvGrpSpPr>
      <p:grpSpPr>
        <a:xfrm>
          <a:off x="0" y="0"/>
          <a:ext cx="0" cy="0"/>
          <a:chOff x="0" y="0"/>
          <a:chExt cx="0" cy="0"/>
        </a:xfrm>
      </p:grpSpPr>
      <p:sp>
        <p:nvSpPr>
          <p:cNvPr id="324" name="Google Shape;324;p24">
            <a:extLst>
              <a:ext uri="{FF2B5EF4-FFF2-40B4-BE49-F238E27FC236}">
                <a16:creationId xmlns:a16="http://schemas.microsoft.com/office/drawing/2014/main" id="{A165E71B-C2A3-2A36-3ABC-A880B9571101}"/>
              </a:ext>
            </a:extLst>
          </p:cNvPr>
          <p:cNvSpPr txBox="1">
            <a:spLocks noGrp="1"/>
          </p:cNvSpPr>
          <p:nvPr>
            <p:ph type="title"/>
          </p:nvPr>
        </p:nvSpPr>
        <p:spPr>
          <a:xfrm>
            <a:off x="821350" y="1643125"/>
            <a:ext cx="4028100" cy="117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5" name="Google Shape;325;p24">
            <a:extLst>
              <a:ext uri="{FF2B5EF4-FFF2-40B4-BE49-F238E27FC236}">
                <a16:creationId xmlns:a16="http://schemas.microsoft.com/office/drawing/2014/main" id="{5CB8A3A2-4F7A-BB89-F2E8-F4364FD1840D}"/>
              </a:ext>
            </a:extLst>
          </p:cNvPr>
          <p:cNvSpPr txBox="1">
            <a:spLocks noGrp="1"/>
          </p:cNvSpPr>
          <p:nvPr>
            <p:ph type="subTitle" idx="2"/>
          </p:nvPr>
        </p:nvSpPr>
        <p:spPr>
          <a:xfrm>
            <a:off x="912175" y="310613"/>
            <a:ext cx="3018900" cy="497700"/>
          </a:xfrm>
          <a:prstGeom prst="rect">
            <a:avLst/>
          </a:prstGeom>
        </p:spPr>
        <p:txBody>
          <a:bodyPr spcFirstLastPara="1" wrap="square" lIns="91425" tIns="91425" rIns="91425" bIns="91425" anchor="t" anchorCtr="0">
            <a:normAutofit fontScale="40000" lnSpcReduction="20000"/>
          </a:bodyPr>
          <a:lstStyle/>
          <a:p>
            <a:pPr marL="0" lvl="0" indent="0" algn="l" rtl="0">
              <a:spcBef>
                <a:spcPts val="0"/>
              </a:spcBef>
              <a:spcAft>
                <a:spcPts val="1200"/>
              </a:spcAft>
              <a:buNone/>
            </a:pPr>
            <a:endParaRPr/>
          </a:p>
        </p:txBody>
      </p:sp>
      <p:pic>
        <p:nvPicPr>
          <p:cNvPr id="326" name="Google Shape;326;p24">
            <a:hlinkClick r:id="rId3"/>
            <a:extLst>
              <a:ext uri="{FF2B5EF4-FFF2-40B4-BE49-F238E27FC236}">
                <a16:creationId xmlns:a16="http://schemas.microsoft.com/office/drawing/2014/main" id="{062A174A-E78A-BBA6-5682-BC3318EFD6AB}"/>
              </a:ext>
            </a:extLst>
          </p:cNvPr>
          <p:cNvPicPr preferRelativeResize="0"/>
          <p:nvPr/>
        </p:nvPicPr>
        <p:blipFill>
          <a:blip r:embed="rId4">
            <a:alphaModFix/>
          </a:blip>
          <a:stretch>
            <a:fillRect/>
          </a:stretch>
        </p:blipFill>
        <p:spPr>
          <a:xfrm>
            <a:off x="-999375" y="-1245125"/>
            <a:ext cx="11142748" cy="7543901"/>
          </a:xfrm>
          <a:prstGeom prst="rect">
            <a:avLst/>
          </a:prstGeom>
          <a:noFill/>
          <a:ln>
            <a:noFill/>
          </a:ln>
        </p:spPr>
      </p:pic>
      <p:pic>
        <p:nvPicPr>
          <p:cNvPr id="8" name="Obrázek 7">
            <a:extLst>
              <a:ext uri="{FF2B5EF4-FFF2-40B4-BE49-F238E27FC236}">
                <a16:creationId xmlns:a16="http://schemas.microsoft.com/office/drawing/2014/main" id="{7E42B1DC-B63F-B137-EB98-CFC57A685F25}"/>
              </a:ext>
            </a:extLst>
          </p:cNvPr>
          <p:cNvPicPr>
            <a:picLocks noChangeAspect="1"/>
          </p:cNvPicPr>
          <p:nvPr/>
        </p:nvPicPr>
        <p:blipFill>
          <a:blip r:embed="rId5"/>
          <a:stretch>
            <a:fillRect/>
          </a:stretch>
        </p:blipFill>
        <p:spPr>
          <a:xfrm>
            <a:off x="1617785" y="722852"/>
            <a:ext cx="5893358" cy="3649671"/>
          </a:xfrm>
          <a:prstGeom prst="rect">
            <a:avLst/>
          </a:prstGeom>
        </p:spPr>
      </p:pic>
    </p:spTree>
    <p:extLst>
      <p:ext uri="{BB962C8B-B14F-4D97-AF65-F5344CB8AC3E}">
        <p14:creationId xmlns:p14="http://schemas.microsoft.com/office/powerpoint/2010/main" val="2984933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CDB7C4-2B75-E02B-F201-61E3E64353F8}"/>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5544015E-3592-20BA-CE31-7FFE99D7AA2F}"/>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B4573C84-510C-8FE1-0F9E-0A26C1CFB6B1}"/>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72DDAF5B-B7A2-1CFE-6593-C5AD14E1F3EE}"/>
              </a:ext>
            </a:extLst>
          </p:cNvPr>
          <p:cNvPicPr>
            <a:picLocks noChangeAspect="1"/>
          </p:cNvPicPr>
          <p:nvPr/>
        </p:nvPicPr>
        <p:blipFill>
          <a:blip r:embed="rId2"/>
          <a:stretch>
            <a:fillRect/>
          </a:stretch>
        </p:blipFill>
        <p:spPr>
          <a:xfrm>
            <a:off x="0" y="196495"/>
            <a:ext cx="9144000" cy="4750509"/>
          </a:xfrm>
          <a:prstGeom prst="rect">
            <a:avLst/>
          </a:prstGeom>
        </p:spPr>
      </p:pic>
    </p:spTree>
    <p:extLst>
      <p:ext uri="{BB962C8B-B14F-4D97-AF65-F5344CB8AC3E}">
        <p14:creationId xmlns:p14="http://schemas.microsoft.com/office/powerpoint/2010/main" val="377563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7CD00D-001A-9581-D22E-39C1EB75AB8F}"/>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1F4AA1D1-B434-72DC-0F3D-F9A6E8E63AFB}"/>
              </a:ext>
            </a:extLst>
          </p:cNvPr>
          <p:cNvSpPr>
            <a:spLocks noGrp="1"/>
          </p:cNvSpPr>
          <p:nvPr>
            <p:ph type="body" idx="1"/>
          </p:nvPr>
        </p:nvSpPr>
        <p:spPr/>
        <p:txBody>
          <a:bodyPr/>
          <a:lstStyle/>
          <a:p>
            <a:endParaRPr lang="cs-CZ"/>
          </a:p>
        </p:txBody>
      </p:sp>
      <p:sp>
        <p:nvSpPr>
          <p:cNvPr id="4" name="Podnadpis 3">
            <a:extLst>
              <a:ext uri="{FF2B5EF4-FFF2-40B4-BE49-F238E27FC236}">
                <a16:creationId xmlns:a16="http://schemas.microsoft.com/office/drawing/2014/main" id="{E83DD4B8-555C-D861-8EEE-C8109416F10A}"/>
              </a:ext>
            </a:extLst>
          </p:cNvPr>
          <p:cNvSpPr>
            <a:spLocks noGrp="1"/>
          </p:cNvSpPr>
          <p:nvPr>
            <p:ph type="subTitle" idx="2"/>
          </p:nvPr>
        </p:nvSpPr>
        <p:spPr/>
        <p:txBody>
          <a:bodyPr>
            <a:normAutofit fontScale="77500" lnSpcReduction="20000"/>
          </a:bodyPr>
          <a:lstStyle/>
          <a:p>
            <a:endParaRPr lang="cs-CZ"/>
          </a:p>
        </p:txBody>
      </p:sp>
      <p:pic>
        <p:nvPicPr>
          <p:cNvPr id="6" name="Obrázek 5">
            <a:extLst>
              <a:ext uri="{FF2B5EF4-FFF2-40B4-BE49-F238E27FC236}">
                <a16:creationId xmlns:a16="http://schemas.microsoft.com/office/drawing/2014/main" id="{86D415BB-75FF-C124-195A-BB413CA40C13}"/>
              </a:ext>
            </a:extLst>
          </p:cNvPr>
          <p:cNvPicPr>
            <a:picLocks noChangeAspect="1"/>
          </p:cNvPicPr>
          <p:nvPr/>
        </p:nvPicPr>
        <p:blipFill>
          <a:blip r:embed="rId2"/>
          <a:stretch>
            <a:fillRect/>
          </a:stretch>
        </p:blipFill>
        <p:spPr>
          <a:xfrm>
            <a:off x="978736" y="0"/>
            <a:ext cx="7186527" cy="5143500"/>
          </a:xfrm>
          <a:prstGeom prst="rect">
            <a:avLst/>
          </a:prstGeom>
        </p:spPr>
      </p:pic>
    </p:spTree>
    <p:extLst>
      <p:ext uri="{BB962C8B-B14F-4D97-AF65-F5344CB8AC3E}">
        <p14:creationId xmlns:p14="http://schemas.microsoft.com/office/powerpoint/2010/main" val="2324993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0;p57">
            <a:extLst>
              <a:ext uri="{FF2B5EF4-FFF2-40B4-BE49-F238E27FC236}">
                <a16:creationId xmlns:a16="http://schemas.microsoft.com/office/drawing/2014/main" id="{7D1AD30C-294C-F78A-4138-F8EE44CEFCA1}"/>
              </a:ext>
            </a:extLst>
          </p:cNvPr>
          <p:cNvSpPr txBox="1">
            <a:spLocks/>
          </p:cNvSpPr>
          <p:nvPr/>
        </p:nvSpPr>
        <p:spPr>
          <a:xfrm>
            <a:off x="688312" y="580677"/>
            <a:ext cx="8305192" cy="13787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fontAlgn="base"/>
            <a:r>
              <a:rPr lang="cs-CZ" sz="3200" b="1" dirty="0">
                <a:solidFill>
                  <a:srgbClr val="0A2E37"/>
                </a:solidFill>
                <a:latin typeface="Georgia" panose="02040502050405020303" pitchFamily="18" charset="0"/>
              </a:rPr>
              <a:t>ONLINE KONFERENCE: </a:t>
            </a:r>
          </a:p>
          <a:p>
            <a:pPr fontAlgn="base"/>
            <a:r>
              <a:rPr lang="cs-CZ" sz="2000" b="1" dirty="0">
                <a:solidFill>
                  <a:srgbClr val="0A2E37"/>
                </a:solidFill>
                <a:latin typeface="Georgia" panose="02040502050405020303" pitchFamily="18" charset="0"/>
              </a:rPr>
              <a:t>3. AI Konference v sociálních službách: Budoucnost chatbotů a </a:t>
            </a:r>
            <a:r>
              <a:rPr lang="cs-CZ" sz="2000" b="1" dirty="0" err="1">
                <a:solidFill>
                  <a:srgbClr val="0A2E37"/>
                </a:solidFill>
                <a:latin typeface="Georgia" panose="02040502050405020303" pitchFamily="18" charset="0"/>
              </a:rPr>
              <a:t>voicebotů</a:t>
            </a:r>
            <a:r>
              <a:rPr lang="cs-CZ" sz="2000" b="1" dirty="0">
                <a:solidFill>
                  <a:srgbClr val="0A2E37"/>
                </a:solidFill>
                <a:latin typeface="Georgia" panose="02040502050405020303" pitchFamily="18" charset="0"/>
              </a:rPr>
              <a:t> </a:t>
            </a:r>
            <a:endParaRPr lang="cs-CZ" sz="2000" dirty="0">
              <a:solidFill>
                <a:srgbClr val="0A2E37"/>
              </a:solidFill>
              <a:latin typeface="Georgia" panose="02040502050405020303" pitchFamily="18" charset="0"/>
            </a:endParaRPr>
          </a:p>
          <a:p>
            <a:pPr>
              <a:buSzPts val="990"/>
            </a:pPr>
            <a:endParaRPr lang="cs-CZ" sz="3000" dirty="0">
              <a:solidFill>
                <a:srgbClr val="351C75"/>
              </a:solidFill>
              <a:latin typeface="Nunito"/>
              <a:ea typeface="Nunito"/>
              <a:cs typeface="Nunito"/>
              <a:sym typeface="Nunito"/>
            </a:endParaRPr>
          </a:p>
        </p:txBody>
      </p:sp>
      <p:sp>
        <p:nvSpPr>
          <p:cNvPr id="6" name="TextovéPole 5">
            <a:extLst>
              <a:ext uri="{FF2B5EF4-FFF2-40B4-BE49-F238E27FC236}">
                <a16:creationId xmlns:a16="http://schemas.microsoft.com/office/drawing/2014/main" id="{D9D9F2DA-DF4A-BAD1-5CA6-44B0A5DF28A5}"/>
              </a:ext>
            </a:extLst>
          </p:cNvPr>
          <p:cNvSpPr txBox="1"/>
          <p:nvPr/>
        </p:nvSpPr>
        <p:spPr>
          <a:xfrm>
            <a:off x="4106997" y="1506404"/>
            <a:ext cx="4589851" cy="2769989"/>
          </a:xfrm>
          <a:prstGeom prst="rect">
            <a:avLst/>
          </a:prstGeom>
          <a:noFill/>
        </p:spPr>
        <p:txBody>
          <a:bodyPr wrap="square" rtlCol="0">
            <a:spAutoFit/>
          </a:bodyPr>
          <a:lstStyle/>
          <a:p>
            <a:pPr fontAlgn="base"/>
            <a:r>
              <a:rPr lang="cs-CZ" sz="2400" b="1" dirty="0">
                <a:solidFill>
                  <a:srgbClr val="DAB185"/>
                </a:solidFill>
                <a:highlight>
                  <a:srgbClr val="0A2E37"/>
                </a:highlight>
              </a:rPr>
              <a:t>MS TEAMS – omezená kapacita</a:t>
            </a:r>
          </a:p>
          <a:p>
            <a:pPr fontAlgn="base"/>
            <a:endParaRPr lang="cs-CZ" sz="1800" dirty="0">
              <a:solidFill>
                <a:srgbClr val="7030A0"/>
              </a:solidFill>
              <a:latin typeface="Nunito ExtraBold" pitchFamily="2" charset="-18"/>
            </a:endParaRPr>
          </a:p>
          <a:p>
            <a:pPr fontAlgn="base"/>
            <a:r>
              <a:rPr lang="cs-CZ" sz="2400" b="1" dirty="0"/>
              <a:t>Kdy:</a:t>
            </a:r>
            <a:r>
              <a:rPr lang="cs-CZ" sz="2400" dirty="0"/>
              <a:t> 2. 6. 2026 9:00 - 10:30 </a:t>
            </a:r>
          </a:p>
          <a:p>
            <a:endParaRPr lang="cs-CZ" dirty="0"/>
          </a:p>
          <a:p>
            <a:pPr marL="285750" indent="-285750">
              <a:buFont typeface="Arial" panose="020B0604020202020204" pitchFamily="34" charset="0"/>
              <a:buChar char="•"/>
            </a:pPr>
            <a:r>
              <a:rPr lang="pl-PL" b="1" dirty="0" err="1"/>
              <a:t>Případovka</a:t>
            </a:r>
            <a:r>
              <a:rPr lang="pl-PL" b="1" dirty="0"/>
              <a:t>: </a:t>
            </a:r>
            <a:r>
              <a:rPr lang="pl-PL" dirty="0" err="1"/>
              <a:t>Voicebot</a:t>
            </a:r>
            <a:r>
              <a:rPr lang="pl-PL" dirty="0"/>
              <a:t>, co </a:t>
            </a:r>
            <a:r>
              <a:rPr lang="pl-PL" dirty="0" err="1"/>
              <a:t>obvolává</a:t>
            </a:r>
            <a:r>
              <a:rPr lang="pl-PL" dirty="0"/>
              <a:t> </a:t>
            </a:r>
            <a:r>
              <a:rPr lang="pl-PL" dirty="0" err="1"/>
              <a:t>seniory</a:t>
            </a:r>
            <a:r>
              <a:rPr lang="pl-PL" dirty="0"/>
              <a:t>, </a:t>
            </a:r>
            <a:r>
              <a:rPr lang="pl-PL" dirty="0" err="1"/>
              <a:t>jestli</a:t>
            </a:r>
            <a:r>
              <a:rPr lang="pl-PL" dirty="0"/>
              <a:t> si </a:t>
            </a:r>
            <a:r>
              <a:rPr lang="pl-PL" dirty="0" err="1"/>
              <a:t>vzali</a:t>
            </a:r>
            <a:r>
              <a:rPr lang="pl-PL" dirty="0"/>
              <a:t> </a:t>
            </a:r>
            <a:r>
              <a:rPr lang="pl-PL" dirty="0" err="1"/>
              <a:t>léky</a:t>
            </a:r>
            <a:r>
              <a:rPr lang="pl-PL" dirty="0"/>
              <a:t> (Host: Telma.ai)</a:t>
            </a:r>
          </a:p>
          <a:p>
            <a:pPr marL="285750" indent="-285750">
              <a:buFont typeface="Arial" panose="020B0604020202020204" pitchFamily="34" charset="0"/>
              <a:buChar char="•"/>
            </a:pPr>
            <a:r>
              <a:rPr lang="pl-PL" b="1" dirty="0"/>
              <a:t>NOVINKA: </a:t>
            </a:r>
            <a:r>
              <a:rPr lang="pl-PL" dirty="0" err="1"/>
              <a:t>Chatbot</a:t>
            </a:r>
            <a:r>
              <a:rPr lang="pl-PL" dirty="0"/>
              <a:t> </a:t>
            </a:r>
            <a:r>
              <a:rPr lang="pl-PL" dirty="0" err="1"/>
              <a:t>ovládaný</a:t>
            </a:r>
            <a:r>
              <a:rPr lang="pl-PL" dirty="0"/>
              <a:t> </a:t>
            </a:r>
            <a:r>
              <a:rPr lang="pl-PL" dirty="0" err="1"/>
              <a:t>pomocí</a:t>
            </a:r>
            <a:r>
              <a:rPr lang="pl-PL" dirty="0"/>
              <a:t> </a:t>
            </a:r>
            <a:r>
              <a:rPr lang="pl-PL" dirty="0" err="1"/>
              <a:t>hlasu</a:t>
            </a:r>
            <a:r>
              <a:rPr lang="pl-PL" dirty="0"/>
              <a:t> </a:t>
            </a:r>
          </a:p>
          <a:p>
            <a:pPr marL="285750" indent="-285750">
              <a:buFont typeface="Arial" panose="020B0604020202020204" pitchFamily="34" charset="0"/>
              <a:buChar char="•"/>
            </a:pPr>
            <a:r>
              <a:rPr lang="pl-PL" dirty="0" err="1"/>
              <a:t>Jaké</a:t>
            </a:r>
            <a:r>
              <a:rPr lang="pl-PL" dirty="0"/>
              <a:t> AI nastroje </a:t>
            </a:r>
            <a:r>
              <a:rPr lang="pl-PL" dirty="0" err="1"/>
              <a:t>využívat</a:t>
            </a:r>
            <a:r>
              <a:rPr lang="pl-PL" dirty="0"/>
              <a:t> v </a:t>
            </a:r>
            <a:r>
              <a:rPr lang="pl-PL" dirty="0" err="1"/>
              <a:t>roce</a:t>
            </a:r>
            <a:r>
              <a:rPr lang="pl-PL" dirty="0"/>
              <a:t> 2026</a:t>
            </a:r>
          </a:p>
          <a:p>
            <a:endParaRPr lang="cs-CZ" dirty="0">
              <a:latin typeface="Nunito ExtraBold" pitchFamily="2" charset="-18"/>
            </a:endParaRPr>
          </a:p>
        </p:txBody>
      </p:sp>
      <p:pic>
        <p:nvPicPr>
          <p:cNvPr id="4" name="Obrázek 3">
            <a:extLst>
              <a:ext uri="{FF2B5EF4-FFF2-40B4-BE49-F238E27FC236}">
                <a16:creationId xmlns:a16="http://schemas.microsoft.com/office/drawing/2014/main" id="{E70C49BA-A1CC-AAAD-1DB1-FB1B1BDE2030}"/>
              </a:ext>
            </a:extLst>
          </p:cNvPr>
          <p:cNvPicPr>
            <a:picLocks noChangeAspect="1"/>
          </p:cNvPicPr>
          <p:nvPr/>
        </p:nvPicPr>
        <p:blipFill>
          <a:blip r:embed="rId2"/>
          <a:stretch>
            <a:fillRect/>
          </a:stretch>
        </p:blipFill>
        <p:spPr>
          <a:xfrm>
            <a:off x="868248" y="1346478"/>
            <a:ext cx="2661557" cy="2661557"/>
          </a:xfrm>
          <a:prstGeom prst="rect">
            <a:avLst/>
          </a:prstGeom>
        </p:spPr>
      </p:pic>
    </p:spTree>
    <p:extLst>
      <p:ext uri="{BB962C8B-B14F-4D97-AF65-F5344CB8AC3E}">
        <p14:creationId xmlns:p14="http://schemas.microsoft.com/office/powerpoint/2010/main" val="3005706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12">
    <p:bg>
      <p:bgPr>
        <a:solidFill>
          <a:srgbClr val="0A2E37"/>
        </a:solidFill>
        <a:effectLst/>
      </p:bgPr>
    </p:bg>
    <p:spTree>
      <p:nvGrpSpPr>
        <p:cNvPr id="1" name=""/>
        <p:cNvGrpSpPr/>
        <p:nvPr/>
      </p:nvGrpSpPr>
      <p:grpSpPr>
        <a:xfrm>
          <a:off x="0" y="0"/>
          <a:ext cx="0" cy="0"/>
          <a:chOff x="0" y="0"/>
          <a:chExt cx="0" cy="0"/>
        </a:xfrm>
      </p:grpSpPr>
      <p:pic>
        <p:nvPicPr>
          <p:cNvPr id="13" name="Grafický objekt 12">
            <a:extLst>
              <a:ext uri="{FF2B5EF4-FFF2-40B4-BE49-F238E27FC236}">
                <a16:creationId xmlns:a16="http://schemas.microsoft.com/office/drawing/2014/main" id="{240D60BA-0F15-3AD7-5350-E6735AD5F02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00250" y="0"/>
            <a:ext cx="5143500" cy="5143500"/>
          </a:xfrm>
          <a:prstGeom prst="rect">
            <a:avLst/>
          </a:prstGeom>
        </p:spPr>
      </p:pic>
      <p:sp>
        <p:nvSpPr>
          <p:cNvPr id="2" name="Shape 0"/>
          <p:cNvSpPr/>
          <p:nvPr/>
        </p:nvSpPr>
        <p:spPr>
          <a:xfrm>
            <a:off x="0" y="0"/>
            <a:ext cx="9144000" cy="54864"/>
          </a:xfrm>
          <a:prstGeom prst="rect">
            <a:avLst/>
          </a:prstGeom>
          <a:solidFill>
            <a:srgbClr val="DAB185"/>
          </a:solidFill>
          <a:ln/>
        </p:spPr>
        <p:txBody>
          <a:bodyPr/>
          <a:lstStyle/>
          <a:p>
            <a:endParaRPr lang="cs-CZ"/>
          </a:p>
        </p:txBody>
      </p:sp>
      <p:sp>
        <p:nvSpPr>
          <p:cNvPr id="3" name="Text 1"/>
          <p:cNvSpPr/>
          <p:nvPr/>
        </p:nvSpPr>
        <p:spPr>
          <a:xfrm>
            <a:off x="731520" y="822960"/>
            <a:ext cx="7680960" cy="731520"/>
          </a:xfrm>
          <a:prstGeom prst="rect">
            <a:avLst/>
          </a:prstGeom>
          <a:noFill/>
          <a:ln/>
        </p:spPr>
        <p:txBody>
          <a:bodyPr wrap="square" rtlCol="0" anchor="ctr"/>
          <a:lstStyle/>
          <a:p>
            <a:pPr marL="0" indent="0">
              <a:buNone/>
            </a:pPr>
            <a:r>
              <a:rPr lang="en-US" sz="3600" b="1" dirty="0">
                <a:solidFill>
                  <a:srgbClr val="FFFFFF"/>
                </a:solidFill>
                <a:latin typeface="Georgia" pitchFamily="34" charset="0"/>
                <a:ea typeface="Georgia" pitchFamily="34" charset="-122"/>
                <a:cs typeface="Georgia" pitchFamily="34" charset="-120"/>
              </a:rPr>
              <a:t>Vizuál není dekorace.</a:t>
            </a:r>
            <a:endParaRPr lang="en-US" sz="3600" dirty="0"/>
          </a:p>
        </p:txBody>
      </p:sp>
      <p:sp>
        <p:nvSpPr>
          <p:cNvPr id="4" name="Text 2"/>
          <p:cNvSpPr/>
          <p:nvPr/>
        </p:nvSpPr>
        <p:spPr>
          <a:xfrm>
            <a:off x="731520" y="1508760"/>
            <a:ext cx="7680960" cy="731520"/>
          </a:xfrm>
          <a:prstGeom prst="rect">
            <a:avLst/>
          </a:prstGeom>
          <a:noFill/>
          <a:ln/>
        </p:spPr>
        <p:txBody>
          <a:bodyPr wrap="square" rtlCol="0" anchor="ctr"/>
          <a:lstStyle/>
          <a:p>
            <a:pPr marL="0" indent="0">
              <a:buNone/>
            </a:pPr>
            <a:r>
              <a:rPr lang="en-US" sz="3600" b="1" dirty="0">
                <a:solidFill>
                  <a:srgbClr val="DAB185"/>
                </a:solidFill>
                <a:latin typeface="Georgia" pitchFamily="34" charset="0"/>
                <a:ea typeface="Georgia" pitchFamily="34" charset="-122"/>
                <a:cs typeface="Georgia" pitchFamily="34" charset="-120"/>
              </a:rPr>
              <a:t>Je to kompas.</a:t>
            </a:r>
            <a:endParaRPr lang="en-US" sz="3600" dirty="0"/>
          </a:p>
        </p:txBody>
      </p:sp>
      <p:sp>
        <p:nvSpPr>
          <p:cNvPr id="5" name="Shape 3"/>
          <p:cNvSpPr/>
          <p:nvPr/>
        </p:nvSpPr>
        <p:spPr>
          <a:xfrm>
            <a:off x="731520" y="2377440"/>
            <a:ext cx="1828800" cy="36576"/>
          </a:xfrm>
          <a:prstGeom prst="rect">
            <a:avLst/>
          </a:prstGeom>
          <a:solidFill>
            <a:srgbClr val="DAB185"/>
          </a:solidFill>
          <a:ln/>
        </p:spPr>
        <p:txBody>
          <a:bodyPr/>
          <a:lstStyle/>
          <a:p>
            <a:endParaRPr lang="cs-CZ"/>
          </a:p>
        </p:txBody>
      </p:sp>
      <p:sp>
        <p:nvSpPr>
          <p:cNvPr id="6" name="Text 4"/>
          <p:cNvSpPr/>
          <p:nvPr/>
        </p:nvSpPr>
        <p:spPr>
          <a:xfrm>
            <a:off x="731520" y="2651760"/>
            <a:ext cx="7680960" cy="1097280"/>
          </a:xfrm>
          <a:prstGeom prst="rect">
            <a:avLst/>
          </a:prstGeom>
          <a:noFill/>
          <a:ln/>
        </p:spPr>
        <p:txBody>
          <a:bodyPr wrap="square" rtlCol="0" anchor="ctr"/>
          <a:lstStyle/>
          <a:p>
            <a:pPr marL="0" indent="0">
              <a:lnSpc>
                <a:spcPct val="125000"/>
              </a:lnSpc>
              <a:buNone/>
            </a:pPr>
            <a:r>
              <a:rPr lang="en-US" sz="2400" dirty="0">
                <a:solidFill>
                  <a:srgbClr val="F7F4EF"/>
                </a:solidFill>
                <a:latin typeface="Calibri" pitchFamily="34" charset="0"/>
                <a:ea typeface="Calibri" pitchFamily="34" charset="-122"/>
                <a:cs typeface="Calibri" pitchFamily="34" charset="-120"/>
              </a:rPr>
              <a:t>SSL Haná teď má prostředí, ve kterém</a:t>
            </a:r>
            <a:endParaRPr lang="en-US" sz="2400" dirty="0"/>
          </a:p>
          <a:p>
            <a:pPr marL="0" indent="0">
              <a:lnSpc>
                <a:spcPct val="125000"/>
              </a:lnSpc>
              <a:buNone/>
            </a:pPr>
            <a:r>
              <a:rPr lang="en-US" sz="2400" dirty="0">
                <a:solidFill>
                  <a:srgbClr val="F7F4EF"/>
                </a:solidFill>
                <a:latin typeface="Calibri" pitchFamily="34" charset="0"/>
                <a:ea typeface="Calibri" pitchFamily="34" charset="-122"/>
                <a:cs typeface="Calibri" pitchFamily="34" charset="-120"/>
              </a:rPr>
              <a:t>může růst a držet jednu jasnou stopu</a:t>
            </a:r>
            <a:endParaRPr lang="en-US" sz="2400" dirty="0"/>
          </a:p>
          <a:p>
            <a:pPr marL="0" indent="0">
              <a:lnSpc>
                <a:spcPct val="125000"/>
              </a:lnSpc>
              <a:buNone/>
            </a:pPr>
            <a:r>
              <a:rPr lang="en-US" sz="2400" dirty="0">
                <a:solidFill>
                  <a:srgbClr val="F7F4EF"/>
                </a:solidFill>
                <a:latin typeface="Calibri" pitchFamily="34" charset="0"/>
                <a:ea typeface="Calibri" pitchFamily="34" charset="-122"/>
                <a:cs typeface="Calibri" pitchFamily="34" charset="-120"/>
              </a:rPr>
              <a:t>ve všem, co vypustí ven.</a:t>
            </a:r>
            <a:endParaRPr lang="en-US" sz="2400" dirty="0"/>
          </a:p>
        </p:txBody>
      </p:sp>
      <p:sp>
        <p:nvSpPr>
          <p:cNvPr id="7" name="Text 5"/>
          <p:cNvSpPr/>
          <p:nvPr/>
        </p:nvSpPr>
        <p:spPr>
          <a:xfrm>
            <a:off x="731520" y="4023360"/>
            <a:ext cx="5486400" cy="411480"/>
          </a:xfrm>
          <a:prstGeom prst="rect">
            <a:avLst/>
          </a:prstGeom>
          <a:noFill/>
          <a:ln/>
        </p:spPr>
        <p:txBody>
          <a:bodyPr wrap="square" rtlCol="0" anchor="ctr"/>
          <a:lstStyle/>
          <a:p>
            <a:pPr marL="0" indent="0">
              <a:buNone/>
            </a:pPr>
            <a:r>
              <a:rPr lang="cs-CZ" dirty="0">
                <a:solidFill>
                  <a:srgbClr val="999999"/>
                </a:solidFill>
                <a:latin typeface="Calibri" pitchFamily="34" charset="0"/>
                <a:ea typeface="Calibri" pitchFamily="34" charset="-122"/>
                <a:cs typeface="Calibri" pitchFamily="34" charset="-120"/>
              </a:rPr>
              <a:t>Mgr. </a:t>
            </a:r>
            <a:r>
              <a:rPr lang="en-US" dirty="0">
                <a:solidFill>
                  <a:srgbClr val="999999"/>
                </a:solidFill>
                <a:latin typeface="Calibri" pitchFamily="34" charset="0"/>
                <a:ea typeface="Calibri" pitchFamily="34" charset="-122"/>
                <a:cs typeface="Calibri" pitchFamily="34" charset="-120"/>
              </a:rPr>
              <a:t>Petr Pospíchal | pospichal@virtualvisit.cz</a:t>
            </a:r>
            <a:endParaRPr lang="en-US" dirty="0"/>
          </a:p>
        </p:txBody>
      </p:sp>
      <p:sp>
        <p:nvSpPr>
          <p:cNvPr id="8" name="Text 6"/>
          <p:cNvSpPr/>
          <p:nvPr/>
        </p:nvSpPr>
        <p:spPr>
          <a:xfrm>
            <a:off x="731520" y="4389120"/>
            <a:ext cx="5486400" cy="365760"/>
          </a:xfrm>
          <a:prstGeom prst="rect">
            <a:avLst/>
          </a:prstGeom>
          <a:noFill/>
          <a:ln/>
        </p:spPr>
        <p:txBody>
          <a:bodyPr wrap="square" rtlCol="0" anchor="ctr"/>
          <a:lstStyle/>
          <a:p>
            <a:pPr marL="0" indent="0">
              <a:buNone/>
            </a:pPr>
            <a:r>
              <a:rPr lang="en-US" dirty="0">
                <a:solidFill>
                  <a:srgbClr val="999999"/>
                </a:solidFill>
                <a:latin typeface="Calibri" pitchFamily="34" charset="0"/>
                <a:ea typeface="Calibri" pitchFamily="34" charset="-122"/>
                <a:cs typeface="Calibri" pitchFamily="34" charset="-120"/>
              </a:rPr>
              <a:t>Virtual Visit s.r.o. | www.virtualvisit.cz</a:t>
            </a:r>
            <a:endParaRPr lang="en-US" dirty="0"/>
          </a:p>
        </p:txBody>
      </p:sp>
      <p:sp>
        <p:nvSpPr>
          <p:cNvPr id="9" name="Shape 7"/>
          <p:cNvSpPr/>
          <p:nvPr/>
        </p:nvSpPr>
        <p:spPr>
          <a:xfrm>
            <a:off x="0" y="5088636"/>
            <a:ext cx="9144000" cy="54864"/>
          </a:xfrm>
          <a:prstGeom prst="rect">
            <a:avLst/>
          </a:prstGeom>
          <a:solidFill>
            <a:srgbClr val="DAB185"/>
          </a:solidFill>
          <a:ln/>
        </p:spPr>
        <p:txBody>
          <a:bodyPr/>
          <a:lstStyle/>
          <a:p>
            <a:endParaRPr lang="cs-CZ"/>
          </a:p>
        </p:txBody>
      </p:sp>
      <p:pic>
        <p:nvPicPr>
          <p:cNvPr id="11" name="Grafický objekt 10">
            <a:extLst>
              <a:ext uri="{FF2B5EF4-FFF2-40B4-BE49-F238E27FC236}">
                <a16:creationId xmlns:a16="http://schemas.microsoft.com/office/drawing/2014/main" id="{F04ACD5A-C508-1DFC-BFEF-EEAB1476D3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84731" y="3589020"/>
            <a:ext cx="1905000" cy="1143000"/>
          </a:xfrm>
          <a:prstGeom prst="rect">
            <a:avLst/>
          </a:prstGeom>
        </p:spPr>
      </p:pic>
      <p:pic>
        <p:nvPicPr>
          <p:cNvPr id="14" name="Grafický objekt 13">
            <a:extLst>
              <a:ext uri="{FF2B5EF4-FFF2-40B4-BE49-F238E27FC236}">
                <a16:creationId xmlns:a16="http://schemas.microsoft.com/office/drawing/2014/main" id="{A6050E83-FF14-FC93-216B-B6E41F19169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88960" y="2651760"/>
            <a:ext cx="2095500" cy="609600"/>
          </a:xfrm>
          <a:prstGeom prst="rect">
            <a:avLst/>
          </a:prstGeom>
        </p:spPr>
      </p:pic>
      <p:pic>
        <p:nvPicPr>
          <p:cNvPr id="20" name="Obrázek 19">
            <a:extLst>
              <a:ext uri="{FF2B5EF4-FFF2-40B4-BE49-F238E27FC236}">
                <a16:creationId xmlns:a16="http://schemas.microsoft.com/office/drawing/2014/main" id="{107F9EC7-C170-9C84-B7DF-89C879A2BCD1}"/>
              </a:ext>
            </a:extLst>
          </p:cNvPr>
          <p:cNvPicPr>
            <a:picLocks noChangeAspect="1"/>
          </p:cNvPicPr>
          <p:nvPr/>
        </p:nvPicPr>
        <p:blipFill>
          <a:blip r:embed="rId6"/>
          <a:stretch>
            <a:fillRect/>
          </a:stretch>
        </p:blipFill>
        <p:spPr>
          <a:xfrm>
            <a:off x="6583682" y="1706641"/>
            <a:ext cx="2306057" cy="6540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1520" y="182880"/>
            <a:ext cx="7315200" cy="594360"/>
          </a:xfrm>
          <a:prstGeom prst="rect">
            <a:avLst/>
          </a:prstGeom>
          <a:noFill/>
          <a:ln/>
        </p:spPr>
        <p:txBody>
          <a:bodyPr wrap="square" rtlCol="0" anchor="ctr"/>
          <a:lstStyle/>
          <a:p>
            <a:pPr marL="0" indent="0">
              <a:buNone/>
            </a:pPr>
            <a:r>
              <a:rPr lang="en-US" sz="3400" b="1" dirty="0">
                <a:solidFill>
                  <a:srgbClr val="0F414E"/>
                </a:solidFill>
                <a:latin typeface="Georgia" pitchFamily="34" charset="0"/>
                <a:ea typeface="Georgia" pitchFamily="34" charset="-122"/>
                <a:cs typeface="Georgia" pitchFamily="34" charset="-120"/>
              </a:rPr>
              <a:t>Co strategie přináší</a:t>
            </a:r>
            <a:endParaRPr lang="en-US" sz="3400" dirty="0"/>
          </a:p>
        </p:txBody>
      </p:sp>
      <p:sp>
        <p:nvSpPr>
          <p:cNvPr id="3" name="Shape 1"/>
          <p:cNvSpPr/>
          <p:nvPr/>
        </p:nvSpPr>
        <p:spPr>
          <a:xfrm>
            <a:off x="365760" y="868680"/>
            <a:ext cx="8412480" cy="73152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4" name="Text 2"/>
          <p:cNvSpPr/>
          <p:nvPr/>
        </p:nvSpPr>
        <p:spPr>
          <a:xfrm>
            <a:off x="640080" y="914400"/>
            <a:ext cx="3200400" cy="64008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Jasný směr</a:t>
            </a:r>
            <a:endParaRPr lang="en-US" sz="2200" dirty="0"/>
          </a:p>
        </p:txBody>
      </p:sp>
      <p:sp>
        <p:nvSpPr>
          <p:cNvPr id="5" name="Text 3"/>
          <p:cNvSpPr/>
          <p:nvPr/>
        </p:nvSpPr>
        <p:spPr>
          <a:xfrm>
            <a:off x="3840480" y="914400"/>
            <a:ext cx="4754880" cy="64008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Všichni v organizaci vědí, co komunikujeme a proč.</a:t>
            </a:r>
            <a:endParaRPr lang="en-US" sz="2000" dirty="0"/>
          </a:p>
        </p:txBody>
      </p:sp>
      <p:sp>
        <p:nvSpPr>
          <p:cNvPr id="6" name="Shape 4"/>
          <p:cNvSpPr/>
          <p:nvPr/>
        </p:nvSpPr>
        <p:spPr>
          <a:xfrm>
            <a:off x="365760" y="1709928"/>
            <a:ext cx="8412480" cy="73152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7" name="Text 5"/>
          <p:cNvSpPr/>
          <p:nvPr/>
        </p:nvSpPr>
        <p:spPr>
          <a:xfrm>
            <a:off x="640080" y="1755648"/>
            <a:ext cx="3200400" cy="64008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Silnější důvěra</a:t>
            </a:r>
            <a:endParaRPr lang="en-US" sz="2200" dirty="0"/>
          </a:p>
        </p:txBody>
      </p:sp>
      <p:sp>
        <p:nvSpPr>
          <p:cNvPr id="8" name="Text 6"/>
          <p:cNvSpPr/>
          <p:nvPr/>
        </p:nvSpPr>
        <p:spPr>
          <a:xfrm>
            <a:off x="3840480" y="1755648"/>
            <a:ext cx="4754880" cy="640080"/>
          </a:xfrm>
          <a:prstGeom prst="rect">
            <a:avLst/>
          </a:prstGeom>
          <a:noFill/>
          <a:ln/>
        </p:spPr>
        <p:txBody>
          <a:bodyPr wrap="square" rtlCol="0" anchor="ctr"/>
          <a:lstStyle/>
          <a:p>
            <a:pPr marL="0" indent="0">
              <a:buNone/>
            </a:pPr>
            <a:r>
              <a:rPr lang="en-US" sz="2000" dirty="0">
                <a:solidFill>
                  <a:srgbClr val="333333"/>
                </a:solidFill>
                <a:latin typeface="Calibri" pitchFamily="34" charset="0"/>
                <a:ea typeface="Calibri" pitchFamily="34" charset="-122"/>
                <a:cs typeface="Calibri" pitchFamily="34" charset="-120"/>
              </a:rPr>
              <a:t>Konzistentní sdělení buduje důvěru u rodin, úřadů i dárců.</a:t>
            </a:r>
            <a:endParaRPr lang="en-US" sz="2000" dirty="0"/>
          </a:p>
        </p:txBody>
      </p:sp>
      <p:sp>
        <p:nvSpPr>
          <p:cNvPr id="9" name="Shape 7"/>
          <p:cNvSpPr/>
          <p:nvPr/>
        </p:nvSpPr>
        <p:spPr>
          <a:xfrm>
            <a:off x="365760" y="2551176"/>
            <a:ext cx="8412480" cy="73152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0" name="Text 8"/>
          <p:cNvSpPr/>
          <p:nvPr/>
        </p:nvSpPr>
        <p:spPr>
          <a:xfrm>
            <a:off x="640080" y="2596896"/>
            <a:ext cx="3200400" cy="64008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Připravenost na krizi</a:t>
            </a:r>
            <a:endParaRPr lang="en-US" sz="2200" dirty="0"/>
          </a:p>
        </p:txBody>
      </p:sp>
      <p:sp>
        <p:nvSpPr>
          <p:cNvPr id="11" name="Text 9"/>
          <p:cNvSpPr/>
          <p:nvPr/>
        </p:nvSpPr>
        <p:spPr>
          <a:xfrm>
            <a:off x="3840480" y="2596896"/>
            <a:ext cx="4754880" cy="64008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Předem domluvené, kdo mluví a jakými slovy.</a:t>
            </a:r>
            <a:endParaRPr lang="en-US" sz="2000" dirty="0"/>
          </a:p>
        </p:txBody>
      </p:sp>
      <p:sp>
        <p:nvSpPr>
          <p:cNvPr id="12" name="Shape 10"/>
          <p:cNvSpPr/>
          <p:nvPr/>
        </p:nvSpPr>
        <p:spPr>
          <a:xfrm>
            <a:off x="365760" y="3392424"/>
            <a:ext cx="8412480" cy="73152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13" name="Text 11"/>
          <p:cNvSpPr/>
          <p:nvPr/>
        </p:nvSpPr>
        <p:spPr>
          <a:xfrm>
            <a:off x="640080" y="3438144"/>
            <a:ext cx="3200400" cy="640080"/>
          </a:xfrm>
          <a:prstGeom prst="rect">
            <a:avLst/>
          </a:prstGeom>
          <a:noFill/>
          <a:ln/>
        </p:spPr>
        <p:txBody>
          <a:bodyPr wrap="square" rtlCol="0" anchor="ctr"/>
          <a:lstStyle/>
          <a:p>
            <a:pPr marL="0" indent="0">
              <a:buNone/>
            </a:pPr>
            <a:r>
              <a:rPr lang="en-US" sz="2200" b="1" dirty="0">
                <a:solidFill>
                  <a:srgbClr val="0F414E"/>
                </a:solidFill>
                <a:latin typeface="Georgia" pitchFamily="34" charset="0"/>
                <a:ea typeface="Georgia" pitchFamily="34" charset="-122"/>
                <a:cs typeface="Georgia" pitchFamily="34" charset="-120"/>
              </a:rPr>
              <a:t>Přitažlivost pro lidi</a:t>
            </a:r>
            <a:endParaRPr lang="en-US" sz="2200" dirty="0"/>
          </a:p>
        </p:txBody>
      </p:sp>
      <p:sp>
        <p:nvSpPr>
          <p:cNvPr id="14" name="Text 12"/>
          <p:cNvSpPr/>
          <p:nvPr/>
        </p:nvSpPr>
        <p:spPr>
          <a:xfrm>
            <a:off x="3840480" y="3438144"/>
            <a:ext cx="4754880" cy="640080"/>
          </a:xfrm>
          <a:prstGeom prst="rect">
            <a:avLst/>
          </a:prstGeom>
          <a:noFill/>
          <a:ln/>
        </p:spPr>
        <p:txBody>
          <a:bodyPr wrap="square" rtlCol="0" anchor="ctr"/>
          <a:lstStyle/>
          <a:p>
            <a:pPr marL="0" indent="0">
              <a:buNone/>
            </a:pPr>
            <a:r>
              <a:rPr lang="en-US" sz="2000" dirty="0">
                <a:solidFill>
                  <a:srgbClr val="333333"/>
                </a:solidFill>
                <a:latin typeface="Calibri" pitchFamily="34" charset="0"/>
                <a:ea typeface="Calibri" pitchFamily="34" charset="-122"/>
                <a:cs typeface="Calibri" pitchFamily="34" charset="-120"/>
              </a:rPr>
              <a:t>Lepší komunikace = více zájemců o práci.</a:t>
            </a:r>
            <a:endParaRPr lang="en-US" sz="2000" dirty="0"/>
          </a:p>
        </p:txBody>
      </p:sp>
      <p:sp>
        <p:nvSpPr>
          <p:cNvPr id="15" name="Shape 13"/>
          <p:cNvSpPr/>
          <p:nvPr/>
        </p:nvSpPr>
        <p:spPr>
          <a:xfrm>
            <a:off x="365760" y="4233672"/>
            <a:ext cx="8412480" cy="73152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6" name="Text 14"/>
          <p:cNvSpPr/>
          <p:nvPr/>
        </p:nvSpPr>
        <p:spPr>
          <a:xfrm>
            <a:off x="640080" y="4279392"/>
            <a:ext cx="3200400" cy="640080"/>
          </a:xfrm>
          <a:prstGeom prst="rect">
            <a:avLst/>
          </a:prstGeom>
          <a:noFill/>
          <a:ln/>
        </p:spPr>
        <p:txBody>
          <a:bodyPr wrap="square" rtlCol="0" anchor="ctr"/>
          <a:lstStyle/>
          <a:p>
            <a:pPr marL="0" indent="0">
              <a:buNone/>
            </a:pPr>
            <a:r>
              <a:rPr lang="en-US" sz="2200" b="1" dirty="0">
                <a:solidFill>
                  <a:srgbClr val="DAB185"/>
                </a:solidFill>
                <a:latin typeface="Georgia" pitchFamily="34" charset="0"/>
                <a:ea typeface="Georgia" pitchFamily="34" charset="-122"/>
                <a:cs typeface="Georgia" pitchFamily="34" charset="-120"/>
              </a:rPr>
              <a:t>Úspora času a energie</a:t>
            </a:r>
            <a:endParaRPr lang="en-US" sz="2200" dirty="0"/>
          </a:p>
        </p:txBody>
      </p:sp>
      <p:sp>
        <p:nvSpPr>
          <p:cNvPr id="17" name="Text 15"/>
          <p:cNvSpPr/>
          <p:nvPr/>
        </p:nvSpPr>
        <p:spPr>
          <a:xfrm>
            <a:off x="3840480" y="4279392"/>
            <a:ext cx="4754880" cy="64008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Hotová témata, tón a šablony. Nemusíte vymýšlet.</a:t>
            </a: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
    <p:bg>
      <p:bgPr>
        <a:solidFill>
          <a:srgbClr val="F7F4EF"/>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600" b="1" dirty="0">
                <a:solidFill>
                  <a:srgbClr val="0F414E"/>
                </a:solidFill>
                <a:latin typeface="Georgia" pitchFamily="34" charset="0"/>
                <a:ea typeface="Georgia" pitchFamily="34" charset="-122"/>
                <a:cs typeface="Georgia" pitchFamily="34" charset="-120"/>
              </a:rPr>
              <a:t>Co jsme našli</a:t>
            </a:r>
            <a:endParaRPr lang="en-US" sz="3600" dirty="0"/>
          </a:p>
        </p:txBody>
      </p:sp>
      <p:sp>
        <p:nvSpPr>
          <p:cNvPr id="3" name="Text 1"/>
          <p:cNvSpPr/>
          <p:nvPr/>
        </p:nvSpPr>
        <p:spPr>
          <a:xfrm>
            <a:off x="731520" y="868680"/>
            <a:ext cx="7315200" cy="365760"/>
          </a:xfrm>
          <a:prstGeom prst="rect">
            <a:avLst/>
          </a:prstGeom>
          <a:noFill/>
          <a:ln/>
        </p:spPr>
        <p:txBody>
          <a:bodyPr wrap="square" rtlCol="0" anchor="ctr"/>
          <a:lstStyle/>
          <a:p>
            <a:pPr marL="0" indent="0">
              <a:buNone/>
            </a:pPr>
            <a:r>
              <a:rPr lang="en-US" sz="2000" i="1" dirty="0">
                <a:solidFill>
                  <a:srgbClr val="666666"/>
                </a:solidFill>
                <a:latin typeface="Calibri" pitchFamily="34" charset="0"/>
                <a:ea typeface="Calibri" pitchFamily="34" charset="-122"/>
                <a:cs typeface="Calibri" pitchFamily="34" charset="-120"/>
              </a:rPr>
              <a:t>Audit komunikace SSL Haná</a:t>
            </a:r>
            <a:endParaRPr lang="en-US" sz="2000" dirty="0"/>
          </a:p>
        </p:txBody>
      </p:sp>
      <p:sp>
        <p:nvSpPr>
          <p:cNvPr id="4" name="Shape 2"/>
          <p:cNvSpPr/>
          <p:nvPr/>
        </p:nvSpPr>
        <p:spPr>
          <a:xfrm>
            <a:off x="365760" y="1463040"/>
            <a:ext cx="2743200" cy="301752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5" name="Text 3"/>
          <p:cNvSpPr/>
          <p:nvPr/>
        </p:nvSpPr>
        <p:spPr>
          <a:xfrm>
            <a:off x="365760" y="1554480"/>
            <a:ext cx="2743200" cy="914400"/>
          </a:xfrm>
          <a:prstGeom prst="rect">
            <a:avLst/>
          </a:prstGeom>
          <a:noFill/>
          <a:ln/>
        </p:spPr>
        <p:txBody>
          <a:bodyPr wrap="square" rtlCol="0" anchor="ctr"/>
          <a:lstStyle/>
          <a:p>
            <a:pPr marL="0" indent="0" algn="ctr">
              <a:buNone/>
            </a:pPr>
            <a:r>
              <a:rPr lang="en-US" sz="5200" b="1" dirty="0">
                <a:solidFill>
                  <a:srgbClr val="DAB185"/>
                </a:solidFill>
                <a:latin typeface="Georgia" pitchFamily="34" charset="0"/>
                <a:ea typeface="Georgia" pitchFamily="34" charset="-122"/>
                <a:cs typeface="Georgia" pitchFamily="34" charset="-120"/>
              </a:rPr>
              <a:t>3–4</a:t>
            </a:r>
            <a:endParaRPr lang="en-US" sz="5200" dirty="0"/>
          </a:p>
        </p:txBody>
      </p:sp>
      <p:sp>
        <p:nvSpPr>
          <p:cNvPr id="6" name="Text 4"/>
          <p:cNvSpPr/>
          <p:nvPr/>
        </p:nvSpPr>
        <p:spPr>
          <a:xfrm>
            <a:off x="365760" y="2377440"/>
            <a:ext cx="2743200" cy="457200"/>
          </a:xfrm>
          <a:prstGeom prst="rect">
            <a:avLst/>
          </a:prstGeom>
          <a:noFill/>
          <a:ln/>
        </p:spPr>
        <p:txBody>
          <a:bodyPr wrap="square" rtlCol="0" anchor="ctr"/>
          <a:lstStyle/>
          <a:p>
            <a:pPr marL="0" indent="0" algn="ctr">
              <a:buNone/>
            </a:pPr>
            <a:r>
              <a:rPr lang="en-US" sz="2200" b="1" dirty="0">
                <a:solidFill>
                  <a:srgbClr val="DAB185"/>
                </a:solidFill>
                <a:latin typeface="Calibri" pitchFamily="34" charset="0"/>
                <a:ea typeface="Calibri" pitchFamily="34" charset="-122"/>
                <a:cs typeface="Calibri" pitchFamily="34" charset="-120"/>
              </a:rPr>
              <a:t>FB stránky</a:t>
            </a:r>
            <a:endParaRPr lang="en-US" sz="2200" dirty="0"/>
          </a:p>
        </p:txBody>
      </p:sp>
      <p:sp>
        <p:nvSpPr>
          <p:cNvPr id="7" name="Text 5"/>
          <p:cNvSpPr/>
          <p:nvPr/>
        </p:nvSpPr>
        <p:spPr>
          <a:xfrm>
            <a:off x="548640" y="3017520"/>
            <a:ext cx="2377440" cy="914400"/>
          </a:xfrm>
          <a:prstGeom prst="rect">
            <a:avLst/>
          </a:prstGeom>
          <a:noFill/>
          <a:ln/>
        </p:spPr>
        <p:txBody>
          <a:bodyPr wrap="square" rtlCol="0" anchor="ctr"/>
          <a:lstStyle/>
          <a:p>
            <a:pPr marL="0" indent="0" algn="ctr">
              <a:buNone/>
            </a:pPr>
            <a:r>
              <a:rPr lang="en-US" sz="2000" dirty="0">
                <a:solidFill>
                  <a:srgbClr val="FFFFFF"/>
                </a:solidFill>
                <a:latin typeface="Calibri" pitchFamily="34" charset="0"/>
                <a:ea typeface="Calibri" pitchFamily="34" charset="-122"/>
                <a:cs typeface="Calibri" pitchFamily="34" charset="-120"/>
              </a:rPr>
              <a:t>Celkem pod 200</a:t>
            </a:r>
            <a:endParaRPr lang="en-US" sz="2000" dirty="0"/>
          </a:p>
          <a:p>
            <a:pPr marL="0" indent="0" algn="ctr">
              <a:buNone/>
            </a:pPr>
            <a:r>
              <a:rPr lang="en-US" sz="2000" dirty="0">
                <a:solidFill>
                  <a:srgbClr val="FFFFFF"/>
                </a:solidFill>
                <a:latin typeface="Calibri" pitchFamily="34" charset="0"/>
                <a:ea typeface="Calibri" pitchFamily="34" charset="-122"/>
                <a:cs typeface="Calibri" pitchFamily="34" charset="-120"/>
              </a:rPr>
              <a:t>sledujících</a:t>
            </a:r>
            <a:endParaRPr lang="en-US" sz="2000" dirty="0"/>
          </a:p>
        </p:txBody>
      </p:sp>
      <p:sp>
        <p:nvSpPr>
          <p:cNvPr id="8" name="Shape 6"/>
          <p:cNvSpPr/>
          <p:nvPr/>
        </p:nvSpPr>
        <p:spPr>
          <a:xfrm>
            <a:off x="3291840" y="1463040"/>
            <a:ext cx="2743200" cy="301752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9" name="Text 7"/>
          <p:cNvSpPr/>
          <p:nvPr/>
        </p:nvSpPr>
        <p:spPr>
          <a:xfrm>
            <a:off x="3291840" y="1554480"/>
            <a:ext cx="2743200" cy="914400"/>
          </a:xfrm>
          <a:prstGeom prst="rect">
            <a:avLst/>
          </a:prstGeom>
          <a:noFill/>
          <a:ln/>
        </p:spPr>
        <p:txBody>
          <a:bodyPr wrap="square" rtlCol="0" anchor="ctr"/>
          <a:lstStyle/>
          <a:p>
            <a:pPr marL="0" indent="0" algn="ctr">
              <a:buNone/>
            </a:pPr>
            <a:r>
              <a:rPr lang="en-US" sz="5200" b="1" dirty="0">
                <a:solidFill>
                  <a:srgbClr val="0F414E"/>
                </a:solidFill>
                <a:latin typeface="Georgia" pitchFamily="34" charset="0"/>
                <a:ea typeface="Georgia" pitchFamily="34" charset="-122"/>
                <a:cs typeface="Georgia" pitchFamily="34" charset="-120"/>
              </a:rPr>
              <a:t>3</a:t>
            </a:r>
            <a:endParaRPr lang="en-US" sz="5200" dirty="0"/>
          </a:p>
        </p:txBody>
      </p:sp>
      <p:sp>
        <p:nvSpPr>
          <p:cNvPr id="10" name="Text 8"/>
          <p:cNvSpPr/>
          <p:nvPr/>
        </p:nvSpPr>
        <p:spPr>
          <a:xfrm>
            <a:off x="3291840" y="2377440"/>
            <a:ext cx="2743200" cy="457200"/>
          </a:xfrm>
          <a:prstGeom prst="rect">
            <a:avLst/>
          </a:prstGeom>
          <a:noFill/>
          <a:ln/>
        </p:spPr>
        <p:txBody>
          <a:bodyPr wrap="square" rtlCol="0" anchor="ctr"/>
          <a:lstStyle/>
          <a:p>
            <a:pPr marL="0" indent="0" algn="ctr">
              <a:buNone/>
            </a:pPr>
            <a:r>
              <a:rPr lang="en-US" sz="2200" b="1" dirty="0">
                <a:solidFill>
                  <a:srgbClr val="0F414E"/>
                </a:solidFill>
                <a:latin typeface="Calibri" pitchFamily="34" charset="0"/>
                <a:ea typeface="Calibri" pitchFamily="34" charset="-122"/>
                <a:cs typeface="Calibri" pitchFamily="34" charset="-120"/>
              </a:rPr>
              <a:t>verze poslání</a:t>
            </a:r>
            <a:endParaRPr lang="en-US" sz="2200" dirty="0"/>
          </a:p>
        </p:txBody>
      </p:sp>
      <p:sp>
        <p:nvSpPr>
          <p:cNvPr id="11" name="Text 9"/>
          <p:cNvSpPr/>
          <p:nvPr/>
        </p:nvSpPr>
        <p:spPr>
          <a:xfrm>
            <a:off x="3474720" y="3017520"/>
            <a:ext cx="2377440" cy="914400"/>
          </a:xfrm>
          <a:prstGeom prst="rect">
            <a:avLst/>
          </a:prstGeom>
          <a:noFill/>
          <a:ln/>
        </p:spPr>
        <p:txBody>
          <a:bodyPr wrap="square" rtlCol="0" anchor="ctr"/>
          <a:lstStyle/>
          <a:p>
            <a:pPr marL="0" indent="0" algn="ctr">
              <a:buNone/>
            </a:pPr>
            <a:r>
              <a:rPr lang="en-US" sz="2000" dirty="0">
                <a:solidFill>
                  <a:srgbClr val="333333"/>
                </a:solidFill>
                <a:latin typeface="Calibri" pitchFamily="34" charset="0"/>
                <a:ea typeface="Calibri" pitchFamily="34" charset="-122"/>
                <a:cs typeface="Calibri" pitchFamily="34" charset="-120"/>
              </a:rPr>
              <a:t>Každá strana</a:t>
            </a:r>
            <a:endParaRPr lang="en-US" sz="2000" dirty="0"/>
          </a:p>
          <a:p>
            <a:pPr marL="0" indent="0" algn="ctr">
              <a:buNone/>
            </a:pPr>
            <a:r>
              <a:rPr lang="en-US" sz="2000" dirty="0">
                <a:solidFill>
                  <a:srgbClr val="333333"/>
                </a:solidFill>
                <a:latin typeface="Calibri" pitchFamily="34" charset="0"/>
                <a:ea typeface="Calibri" pitchFamily="34" charset="-122"/>
                <a:cs typeface="Calibri" pitchFamily="34" charset="-120"/>
              </a:rPr>
              <a:t>webu říká něco jiného</a:t>
            </a:r>
            <a:endParaRPr lang="en-US" sz="2000" dirty="0"/>
          </a:p>
        </p:txBody>
      </p:sp>
      <p:sp>
        <p:nvSpPr>
          <p:cNvPr id="12" name="Shape 10"/>
          <p:cNvSpPr/>
          <p:nvPr/>
        </p:nvSpPr>
        <p:spPr>
          <a:xfrm>
            <a:off x="6217920" y="1463040"/>
            <a:ext cx="2743200" cy="301752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3" name="Text 11"/>
          <p:cNvSpPr/>
          <p:nvPr/>
        </p:nvSpPr>
        <p:spPr>
          <a:xfrm>
            <a:off x="6217920" y="1554480"/>
            <a:ext cx="2743200" cy="914400"/>
          </a:xfrm>
          <a:prstGeom prst="rect">
            <a:avLst/>
          </a:prstGeom>
          <a:noFill/>
          <a:ln/>
        </p:spPr>
        <p:txBody>
          <a:bodyPr wrap="square" rtlCol="0" anchor="ctr"/>
          <a:lstStyle/>
          <a:p>
            <a:pPr marL="0" indent="0" algn="ctr">
              <a:buNone/>
            </a:pPr>
            <a:r>
              <a:rPr lang="en-US" sz="5200" b="1" dirty="0">
                <a:solidFill>
                  <a:srgbClr val="DAB185"/>
                </a:solidFill>
                <a:latin typeface="Georgia" pitchFamily="34" charset="0"/>
                <a:ea typeface="Georgia" pitchFamily="34" charset="-122"/>
                <a:cs typeface="Georgia" pitchFamily="34" charset="-120"/>
              </a:rPr>
              <a:t>0</a:t>
            </a:r>
            <a:endParaRPr lang="en-US" sz="5200" dirty="0"/>
          </a:p>
        </p:txBody>
      </p:sp>
      <p:sp>
        <p:nvSpPr>
          <p:cNvPr id="14" name="Text 12"/>
          <p:cNvSpPr/>
          <p:nvPr/>
        </p:nvSpPr>
        <p:spPr>
          <a:xfrm>
            <a:off x="6217920" y="2377440"/>
            <a:ext cx="2743200" cy="457200"/>
          </a:xfrm>
          <a:prstGeom prst="rect">
            <a:avLst/>
          </a:prstGeom>
          <a:noFill/>
          <a:ln/>
        </p:spPr>
        <p:txBody>
          <a:bodyPr wrap="square" rtlCol="0" anchor="ctr"/>
          <a:lstStyle/>
          <a:p>
            <a:pPr marL="0" indent="0" algn="ctr">
              <a:buNone/>
            </a:pPr>
            <a:r>
              <a:rPr lang="en-US" sz="2200" b="1" dirty="0" err="1">
                <a:solidFill>
                  <a:srgbClr val="DAB185"/>
                </a:solidFill>
                <a:latin typeface="Calibri" pitchFamily="34" charset="0"/>
                <a:ea typeface="Calibri" pitchFamily="34" charset="-122"/>
                <a:cs typeface="Calibri" pitchFamily="34" charset="-120"/>
              </a:rPr>
              <a:t>příběhů</a:t>
            </a:r>
            <a:endParaRPr lang="en-US" sz="2200" dirty="0"/>
          </a:p>
        </p:txBody>
      </p:sp>
      <p:sp>
        <p:nvSpPr>
          <p:cNvPr id="15" name="Text 13"/>
          <p:cNvSpPr/>
          <p:nvPr/>
        </p:nvSpPr>
        <p:spPr>
          <a:xfrm>
            <a:off x="6400800" y="3017520"/>
            <a:ext cx="2377440" cy="914400"/>
          </a:xfrm>
          <a:prstGeom prst="rect">
            <a:avLst/>
          </a:prstGeom>
          <a:noFill/>
          <a:ln/>
        </p:spPr>
        <p:txBody>
          <a:bodyPr wrap="square" rtlCol="0" anchor="ctr"/>
          <a:lstStyle/>
          <a:p>
            <a:pPr marL="0" indent="0" algn="ctr">
              <a:buNone/>
            </a:pP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bg>
      <p:bgPr>
        <a:solidFill>
          <a:srgbClr val="0A2E37"/>
        </a:solidFill>
        <a:effectLst/>
      </p:bgPr>
    </p:bg>
    <p:spTree>
      <p:nvGrpSpPr>
        <p:cNvPr id="1" name=""/>
        <p:cNvGrpSpPr/>
        <p:nvPr/>
      </p:nvGrpSpPr>
      <p:grpSpPr>
        <a:xfrm>
          <a:off x="0" y="0"/>
          <a:ext cx="0" cy="0"/>
          <a:chOff x="0" y="0"/>
          <a:chExt cx="0" cy="0"/>
        </a:xfrm>
      </p:grpSpPr>
      <p:sp>
        <p:nvSpPr>
          <p:cNvPr id="2" name="Text 0"/>
          <p:cNvSpPr/>
          <p:nvPr/>
        </p:nvSpPr>
        <p:spPr>
          <a:xfrm>
            <a:off x="731520" y="365760"/>
            <a:ext cx="7315200" cy="640080"/>
          </a:xfrm>
          <a:prstGeom prst="rect">
            <a:avLst/>
          </a:prstGeom>
          <a:noFill/>
          <a:ln/>
        </p:spPr>
        <p:txBody>
          <a:bodyPr wrap="square" rtlCol="0" anchor="ctr"/>
          <a:lstStyle/>
          <a:p>
            <a:pPr marL="0" indent="0">
              <a:buNone/>
            </a:pPr>
            <a:r>
              <a:rPr lang="en-US" sz="3400" b="1" dirty="0">
                <a:solidFill>
                  <a:srgbClr val="DAB185"/>
                </a:solidFill>
                <a:latin typeface="Georgia" pitchFamily="34" charset="0"/>
                <a:ea typeface="Georgia" pitchFamily="34" charset="-122"/>
                <a:cs typeface="Georgia" pitchFamily="34" charset="-120"/>
              </a:rPr>
              <a:t>Paradox SSL Haná</a:t>
            </a:r>
            <a:endParaRPr lang="en-US" sz="3400" dirty="0"/>
          </a:p>
        </p:txBody>
      </p:sp>
      <p:sp>
        <p:nvSpPr>
          <p:cNvPr id="3" name="Shape 1"/>
          <p:cNvSpPr/>
          <p:nvPr/>
        </p:nvSpPr>
        <p:spPr>
          <a:xfrm>
            <a:off x="457200" y="1188720"/>
            <a:ext cx="3931920" cy="32918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4" name="Text 2"/>
          <p:cNvSpPr/>
          <p:nvPr/>
        </p:nvSpPr>
        <p:spPr>
          <a:xfrm>
            <a:off x="731520" y="1280160"/>
            <a:ext cx="3383280" cy="457200"/>
          </a:xfrm>
          <a:prstGeom prst="rect">
            <a:avLst/>
          </a:prstGeom>
          <a:noFill/>
          <a:ln/>
        </p:spPr>
        <p:txBody>
          <a:bodyPr wrap="square" rtlCol="0" anchor="ctr"/>
          <a:lstStyle/>
          <a:p>
            <a:pPr marL="0" indent="0">
              <a:buNone/>
            </a:pPr>
            <a:r>
              <a:rPr lang="en-US" sz="2400" b="1" dirty="0">
                <a:solidFill>
                  <a:srgbClr val="DAB185"/>
                </a:solidFill>
                <a:latin typeface="Georgia" pitchFamily="34" charset="0"/>
                <a:ea typeface="Georgia" pitchFamily="34" charset="-122"/>
                <a:cs typeface="Georgia" pitchFamily="34" charset="-120"/>
              </a:rPr>
              <a:t>Co bylo uvnitř</a:t>
            </a:r>
            <a:endParaRPr lang="en-US" sz="2400" dirty="0"/>
          </a:p>
        </p:txBody>
      </p:sp>
      <p:sp>
        <p:nvSpPr>
          <p:cNvPr id="5" name="Text 3"/>
          <p:cNvSpPr/>
          <p:nvPr/>
        </p:nvSpPr>
        <p:spPr>
          <a:xfrm>
            <a:off x="731520" y="1874520"/>
            <a:ext cx="3383280" cy="2377440"/>
          </a:xfrm>
          <a:prstGeom prst="rect">
            <a:avLst/>
          </a:prstGeom>
          <a:noFill/>
          <a:ln/>
        </p:spPr>
        <p:txBody>
          <a:bodyPr wrap="square" rtlCol="0" anchor="ctr"/>
          <a:lstStyle/>
          <a:p>
            <a:pPr marL="342900" indent="-342900">
              <a:buSzPct val="100000"/>
              <a:buChar char="•"/>
            </a:pPr>
            <a:r>
              <a:rPr lang="en-US" sz="2000" dirty="0">
                <a:solidFill>
                  <a:srgbClr val="FFFFFF"/>
                </a:solidFill>
                <a:latin typeface="Calibri" pitchFamily="34" charset="0"/>
                <a:ea typeface="Calibri" pitchFamily="34" charset="-122"/>
                <a:cs typeface="Calibri" pitchFamily="34" charset="-120"/>
              </a:rPr>
              <a:t>Ze 4 na 250 za 3 roky</a:t>
            </a:r>
            <a:endParaRPr lang="en-US" sz="2000" dirty="0"/>
          </a:p>
          <a:p>
            <a:pPr marL="342900" indent="-342900">
              <a:buSzPct val="100000"/>
              <a:buChar char="•"/>
            </a:pPr>
            <a:r>
              <a:rPr lang="en-US" sz="2000" dirty="0">
                <a:solidFill>
                  <a:srgbClr val="FFFFFF"/>
                </a:solidFill>
                <a:latin typeface="Calibri" pitchFamily="34" charset="0"/>
                <a:ea typeface="Calibri" pitchFamily="34" charset="-122"/>
                <a:cs typeface="Calibri" pitchFamily="34" charset="-120"/>
              </a:rPr>
              <a:t>Asistivní technologie v praxi</a:t>
            </a:r>
            <a:endParaRPr lang="en-US" sz="2000" dirty="0"/>
          </a:p>
          <a:p>
            <a:pPr marL="342900" indent="-342900">
              <a:buSzPct val="100000"/>
              <a:buChar char="•"/>
            </a:pPr>
            <a:r>
              <a:rPr lang="en-US" sz="2000" dirty="0">
                <a:solidFill>
                  <a:srgbClr val="FFFFFF"/>
                </a:solidFill>
                <a:latin typeface="Calibri" pitchFamily="34" charset="0"/>
                <a:ea typeface="Calibri" pitchFamily="34" charset="-122"/>
                <a:cs typeface="Calibri" pitchFamily="34" charset="-120"/>
              </a:rPr>
              <a:t>Spolupráce s univerzitami</a:t>
            </a:r>
            <a:endParaRPr lang="en-US" sz="2000" dirty="0"/>
          </a:p>
          <a:p>
            <a:pPr marL="342900" indent="-342900">
              <a:buSzPct val="100000"/>
              <a:buChar char="•"/>
            </a:pPr>
            <a:r>
              <a:rPr lang="en-US" sz="2000" dirty="0">
                <a:solidFill>
                  <a:srgbClr val="FFFFFF"/>
                </a:solidFill>
                <a:latin typeface="Calibri" pitchFamily="34" charset="0"/>
                <a:ea typeface="Calibri" pitchFamily="34" charset="-122"/>
                <a:cs typeface="Calibri" pitchFamily="34" charset="-120"/>
              </a:rPr>
              <a:t>Transformace do komunity</a:t>
            </a:r>
            <a:endParaRPr lang="en-US" sz="2000" dirty="0"/>
          </a:p>
          <a:p>
            <a:pPr marL="342900" indent="-342900">
              <a:buSzPct val="100000"/>
              <a:buChar char="•"/>
            </a:pPr>
            <a:r>
              <a:rPr lang="en-US" sz="2000" b="1" dirty="0">
                <a:solidFill>
                  <a:srgbClr val="DAB185"/>
                </a:solidFill>
                <a:latin typeface="Calibri" pitchFamily="34" charset="0"/>
                <a:ea typeface="Calibri" pitchFamily="34" charset="-122"/>
                <a:cs typeface="Calibri" pitchFamily="34" charset="-120"/>
              </a:rPr>
              <a:t>„Všechno jde.“</a:t>
            </a:r>
            <a:endParaRPr lang="en-US" sz="2000" dirty="0"/>
          </a:p>
        </p:txBody>
      </p:sp>
      <p:sp>
        <p:nvSpPr>
          <p:cNvPr id="6" name="Shape 4"/>
          <p:cNvSpPr/>
          <p:nvPr/>
        </p:nvSpPr>
        <p:spPr>
          <a:xfrm>
            <a:off x="4754880" y="1188720"/>
            <a:ext cx="3931920" cy="3291840"/>
          </a:xfrm>
          <a:prstGeom prst="rect">
            <a:avLst/>
          </a:prstGeom>
          <a:solidFill>
            <a:srgbClr val="1A3A42"/>
          </a:solidFill>
          <a:ln/>
          <a:effectLst>
            <a:outerShdw blurRad="76200" dist="25400" dir="8100000" algn="bl" rotWithShape="0">
              <a:srgbClr val="000000">
                <a:alpha val="12000"/>
              </a:srgbClr>
            </a:outerShdw>
          </a:effectLst>
        </p:spPr>
        <p:txBody>
          <a:bodyPr/>
          <a:lstStyle/>
          <a:p>
            <a:endParaRPr lang="cs-CZ"/>
          </a:p>
        </p:txBody>
      </p:sp>
      <p:sp>
        <p:nvSpPr>
          <p:cNvPr id="7" name="Text 5"/>
          <p:cNvSpPr/>
          <p:nvPr/>
        </p:nvSpPr>
        <p:spPr>
          <a:xfrm>
            <a:off x="5029200" y="1280160"/>
            <a:ext cx="3383280" cy="457200"/>
          </a:xfrm>
          <a:prstGeom prst="rect">
            <a:avLst/>
          </a:prstGeom>
          <a:noFill/>
          <a:ln/>
        </p:spPr>
        <p:txBody>
          <a:bodyPr wrap="square" rtlCol="0" anchor="ctr"/>
          <a:lstStyle/>
          <a:p>
            <a:pPr marL="0" indent="0">
              <a:buNone/>
            </a:pPr>
            <a:r>
              <a:rPr lang="en-US" sz="2400" b="1" dirty="0">
                <a:solidFill>
                  <a:schemeClr val="bg1"/>
                </a:solidFill>
                <a:latin typeface="Georgia" pitchFamily="34" charset="0"/>
                <a:ea typeface="Georgia" pitchFamily="34" charset="-122"/>
                <a:cs typeface="Georgia" pitchFamily="34" charset="-120"/>
              </a:rPr>
              <a:t>Co bylo vidět ven</a:t>
            </a:r>
            <a:endParaRPr lang="en-US" sz="2400" dirty="0">
              <a:solidFill>
                <a:schemeClr val="bg1"/>
              </a:solidFill>
            </a:endParaRPr>
          </a:p>
        </p:txBody>
      </p:sp>
      <p:sp>
        <p:nvSpPr>
          <p:cNvPr id="8" name="Text 6"/>
          <p:cNvSpPr/>
          <p:nvPr/>
        </p:nvSpPr>
        <p:spPr>
          <a:xfrm>
            <a:off x="5029199" y="1874520"/>
            <a:ext cx="3562141" cy="2377440"/>
          </a:xfrm>
          <a:prstGeom prst="rect">
            <a:avLst/>
          </a:prstGeom>
          <a:noFill/>
          <a:ln/>
        </p:spPr>
        <p:txBody>
          <a:bodyPr wrap="square" rtlCol="0" anchor="ctr"/>
          <a:lstStyle/>
          <a:p>
            <a:pPr marL="342900" indent="-342900">
              <a:buSzPct val="100000"/>
              <a:buFontTx/>
              <a:buChar char="•"/>
            </a:pPr>
            <a:r>
              <a:rPr lang="cs-CZ" dirty="0">
                <a:solidFill>
                  <a:schemeClr val="bg1"/>
                </a:solidFill>
                <a:latin typeface="Calibri" pitchFamily="34" charset="0"/>
                <a:ea typeface="Calibri" pitchFamily="34" charset="-122"/>
                <a:cs typeface="Calibri" pitchFamily="34" charset="-120"/>
              </a:rPr>
              <a:t>Roztříštěná vizuální komunikace</a:t>
            </a:r>
          </a:p>
          <a:p>
            <a:pPr marL="342900" indent="-342900">
              <a:buSzPct val="100000"/>
              <a:buFontTx/>
              <a:buChar char="•"/>
            </a:pPr>
            <a:r>
              <a:rPr lang="cs-CZ" dirty="0">
                <a:solidFill>
                  <a:schemeClr val="bg1"/>
                </a:solidFill>
              </a:rPr>
              <a:t>Každý nový leták, prezentace nebo příspěvek na sítě = další „malé řešení“</a:t>
            </a:r>
            <a:endParaRPr lang="en-US" dirty="0">
              <a:solidFill>
                <a:schemeClr val="bg1"/>
              </a:solidFill>
            </a:endParaRPr>
          </a:p>
          <a:p>
            <a:pPr marL="342900" indent="-342900">
              <a:buSzPct val="100000"/>
              <a:buChar char="•"/>
            </a:pPr>
            <a:r>
              <a:rPr lang="en-US" sz="2000" dirty="0" err="1">
                <a:solidFill>
                  <a:schemeClr val="bg1"/>
                </a:solidFill>
                <a:latin typeface="Calibri" pitchFamily="34" charset="0"/>
                <a:ea typeface="Calibri" pitchFamily="34" charset="-122"/>
                <a:cs typeface="Calibri" pitchFamily="34" charset="-120"/>
              </a:rPr>
              <a:t>Generick</a:t>
            </a:r>
            <a:r>
              <a:rPr lang="cs-CZ" sz="2000" dirty="0">
                <a:solidFill>
                  <a:schemeClr val="bg1"/>
                </a:solidFill>
                <a:latin typeface="Calibri" pitchFamily="34" charset="0"/>
                <a:ea typeface="Calibri" pitchFamily="34" charset="-122"/>
                <a:cs typeface="Calibri" pitchFamily="34" charset="-120"/>
              </a:rPr>
              <a:t>é a obecné</a:t>
            </a:r>
            <a:r>
              <a:rPr lang="en-US" sz="2000" dirty="0">
                <a:solidFill>
                  <a:schemeClr val="bg1"/>
                </a:solidFill>
                <a:latin typeface="Calibri" pitchFamily="34" charset="0"/>
                <a:ea typeface="Calibri" pitchFamily="34" charset="-122"/>
                <a:cs typeface="Calibri" pitchFamily="34" charset="-120"/>
              </a:rPr>
              <a:t> text</a:t>
            </a:r>
            <a:r>
              <a:rPr lang="cs-CZ" sz="2000" dirty="0">
                <a:solidFill>
                  <a:schemeClr val="bg1"/>
                </a:solidFill>
                <a:latin typeface="Calibri" pitchFamily="34" charset="0"/>
                <a:ea typeface="Calibri" pitchFamily="34" charset="-122"/>
                <a:cs typeface="Calibri" pitchFamily="34" charset="-120"/>
              </a:rPr>
              <a:t>y</a:t>
            </a:r>
            <a:endParaRPr lang="en-US" sz="2000" dirty="0">
              <a:solidFill>
                <a:schemeClr val="bg1"/>
              </a:solidFill>
            </a:endParaRPr>
          </a:p>
          <a:p>
            <a:pPr marL="342900" indent="-342900">
              <a:buSzPct val="100000"/>
              <a:buChar char="•"/>
            </a:pPr>
            <a:r>
              <a:rPr lang="en-US" sz="2000" dirty="0">
                <a:solidFill>
                  <a:schemeClr val="bg1"/>
                </a:solidFill>
                <a:latin typeface="Calibri" pitchFamily="34" charset="0"/>
                <a:ea typeface="Calibri" pitchFamily="34" charset="-122"/>
                <a:cs typeface="Calibri" pitchFamily="34" charset="-120"/>
              </a:rPr>
              <a:t>Rozptýlené sociální sítě</a:t>
            </a:r>
            <a:endParaRPr lang="en-US" sz="2000" dirty="0">
              <a:solidFill>
                <a:schemeClr val="bg1"/>
              </a:solidFill>
            </a:endParaRPr>
          </a:p>
          <a:p>
            <a:pPr marL="342900" indent="-342900">
              <a:buSzPct val="100000"/>
              <a:buChar char="•"/>
            </a:pPr>
            <a:r>
              <a:rPr lang="en-US" sz="2000" dirty="0">
                <a:solidFill>
                  <a:schemeClr val="bg1"/>
                </a:solidFill>
                <a:latin typeface="Calibri" pitchFamily="34" charset="0"/>
                <a:ea typeface="Calibri" pitchFamily="34" charset="-122"/>
                <a:cs typeface="Calibri" pitchFamily="34" charset="-120"/>
              </a:rPr>
              <a:t>Aktuality bez </a:t>
            </a:r>
            <a:r>
              <a:rPr lang="en-US" sz="2000" dirty="0" err="1">
                <a:solidFill>
                  <a:schemeClr val="bg1"/>
                </a:solidFill>
                <a:latin typeface="Calibri" pitchFamily="34" charset="0"/>
                <a:ea typeface="Calibri" pitchFamily="34" charset="-122"/>
                <a:cs typeface="Calibri" pitchFamily="34" charset="-120"/>
              </a:rPr>
              <a:t>příběhů</a:t>
            </a:r>
            <a:endParaRPr lang="cs-CZ" sz="2000" dirty="0">
              <a:solidFill>
                <a:schemeClr val="bg1"/>
              </a:solidFill>
              <a:latin typeface="Calibri" pitchFamily="34" charset="0"/>
              <a:ea typeface="Calibri" pitchFamily="34" charset="-122"/>
              <a:cs typeface="Calibri" pitchFamily="34" charset="-120"/>
            </a:endParaRPr>
          </a:p>
          <a:p>
            <a:pPr marL="342900" indent="-342900">
              <a:buSzPct val="100000"/>
              <a:buChar char="•"/>
            </a:pPr>
            <a:r>
              <a:rPr lang="en-US" sz="2000" b="1" dirty="0">
                <a:solidFill>
                  <a:schemeClr val="bg1"/>
                </a:solidFill>
                <a:latin typeface="Calibri" pitchFamily="34" charset="0"/>
                <a:ea typeface="Calibri" pitchFamily="34" charset="-122"/>
                <a:cs typeface="Calibri" pitchFamily="34" charset="-120"/>
              </a:rPr>
              <a:t>Ticho</a:t>
            </a:r>
            <a:endParaRPr lang="en-US" sz="20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bg>
      <p:bgPr>
        <a:solidFill>
          <a:srgbClr val="F7F4EF"/>
        </a:solidFill>
        <a:effectLst/>
      </p:bgPr>
    </p:bg>
    <p:spTree>
      <p:nvGrpSpPr>
        <p:cNvPr id="1" name=""/>
        <p:cNvGrpSpPr/>
        <p:nvPr/>
      </p:nvGrpSpPr>
      <p:grpSpPr>
        <a:xfrm>
          <a:off x="0" y="0"/>
          <a:ext cx="0" cy="0"/>
          <a:chOff x="0" y="0"/>
          <a:chExt cx="0" cy="0"/>
        </a:xfrm>
      </p:grpSpPr>
      <p:sp>
        <p:nvSpPr>
          <p:cNvPr id="2" name="Text 0"/>
          <p:cNvSpPr/>
          <p:nvPr/>
        </p:nvSpPr>
        <p:spPr>
          <a:xfrm>
            <a:off x="731520" y="182880"/>
            <a:ext cx="7680960" cy="548640"/>
          </a:xfrm>
          <a:prstGeom prst="rect">
            <a:avLst/>
          </a:prstGeom>
          <a:noFill/>
          <a:ln/>
        </p:spPr>
        <p:txBody>
          <a:bodyPr wrap="square" rtlCol="0" anchor="ctr"/>
          <a:lstStyle/>
          <a:p>
            <a:pPr marL="0" indent="0">
              <a:buNone/>
            </a:pPr>
            <a:r>
              <a:rPr lang="en-US" sz="2800" b="1" dirty="0">
                <a:solidFill>
                  <a:srgbClr val="0F414E"/>
                </a:solidFill>
                <a:latin typeface="Georgia" pitchFamily="34" charset="0"/>
                <a:ea typeface="Georgia" pitchFamily="34" charset="-122"/>
                <a:cs typeface="Georgia" pitchFamily="34" charset="-120"/>
              </a:rPr>
              <a:t>Od firemní kultury ke komunikaci</a:t>
            </a:r>
            <a:endParaRPr lang="en-US" sz="2800" dirty="0"/>
          </a:p>
        </p:txBody>
      </p:sp>
      <p:sp>
        <p:nvSpPr>
          <p:cNvPr id="3" name="Text 1"/>
          <p:cNvSpPr/>
          <p:nvPr/>
        </p:nvSpPr>
        <p:spPr>
          <a:xfrm>
            <a:off x="731520" y="731520"/>
            <a:ext cx="7680960" cy="411480"/>
          </a:xfrm>
          <a:prstGeom prst="rect">
            <a:avLst/>
          </a:prstGeom>
          <a:noFill/>
          <a:ln/>
        </p:spPr>
        <p:txBody>
          <a:bodyPr wrap="square" rtlCol="0" anchor="ctr"/>
          <a:lstStyle/>
          <a:p>
            <a:pPr marL="0" indent="0">
              <a:buNone/>
            </a:pPr>
            <a:r>
              <a:rPr lang="en-US" sz="2000" i="1" dirty="0">
                <a:solidFill>
                  <a:srgbClr val="666666"/>
                </a:solidFill>
                <a:latin typeface="Calibri" pitchFamily="34" charset="0"/>
                <a:ea typeface="Calibri" pitchFamily="34" charset="-122"/>
                <a:cs typeface="Calibri" pitchFamily="34" charset="-120"/>
              </a:rPr>
              <a:t>Jak Eva Baez přetavila interní dokument v živý jazyk</a:t>
            </a:r>
            <a:endParaRPr lang="en-US" sz="2000" dirty="0"/>
          </a:p>
        </p:txBody>
      </p:sp>
      <p:sp>
        <p:nvSpPr>
          <p:cNvPr id="4" name="Shape 2"/>
          <p:cNvSpPr/>
          <p:nvPr/>
        </p:nvSpPr>
        <p:spPr>
          <a:xfrm>
            <a:off x="365760" y="1463040"/>
            <a:ext cx="4023360" cy="1828800"/>
          </a:xfrm>
          <a:prstGeom prst="rect">
            <a:avLst/>
          </a:prstGeom>
          <a:solidFill>
            <a:srgbClr val="FDE8E8"/>
          </a:solidFill>
          <a:ln/>
          <a:effectLst>
            <a:outerShdw blurRad="76200" dist="25400" dir="8100000" algn="bl" rotWithShape="0">
              <a:srgbClr val="000000">
                <a:alpha val="12000"/>
              </a:srgbClr>
            </a:outerShdw>
          </a:effectLst>
        </p:spPr>
        <p:txBody>
          <a:bodyPr/>
          <a:lstStyle/>
          <a:p>
            <a:endParaRPr lang="cs-CZ"/>
          </a:p>
        </p:txBody>
      </p:sp>
      <p:sp>
        <p:nvSpPr>
          <p:cNvPr id="5" name="Text 3"/>
          <p:cNvSpPr/>
          <p:nvPr/>
        </p:nvSpPr>
        <p:spPr>
          <a:xfrm>
            <a:off x="548640" y="1508760"/>
            <a:ext cx="3657600" cy="365760"/>
          </a:xfrm>
          <a:prstGeom prst="rect">
            <a:avLst/>
          </a:prstGeom>
          <a:noFill/>
          <a:ln/>
        </p:spPr>
        <p:txBody>
          <a:bodyPr wrap="square" rtlCol="0" anchor="ctr"/>
          <a:lstStyle/>
          <a:p>
            <a:pPr marL="0" indent="0">
              <a:buNone/>
            </a:pPr>
            <a:r>
              <a:rPr lang="en-US" sz="2000" b="1" dirty="0">
                <a:solidFill>
                  <a:srgbClr val="CC4444"/>
                </a:solidFill>
                <a:latin typeface="Calibri" pitchFamily="34" charset="0"/>
                <a:ea typeface="Calibri" pitchFamily="34" charset="-122"/>
                <a:cs typeface="Calibri" pitchFamily="34" charset="-120"/>
              </a:rPr>
              <a:t>Dokument firemní kultury</a:t>
            </a:r>
            <a:endParaRPr lang="en-US" sz="2000" dirty="0"/>
          </a:p>
        </p:txBody>
      </p:sp>
      <p:sp>
        <p:nvSpPr>
          <p:cNvPr id="6" name="Text 4"/>
          <p:cNvSpPr/>
          <p:nvPr/>
        </p:nvSpPr>
        <p:spPr>
          <a:xfrm>
            <a:off x="548640" y="1920240"/>
            <a:ext cx="3657600" cy="1188720"/>
          </a:xfrm>
          <a:prstGeom prst="rect">
            <a:avLst/>
          </a:prstGeom>
          <a:noFill/>
          <a:ln/>
        </p:spPr>
        <p:txBody>
          <a:bodyPr wrap="square" rtlCol="0" anchor="ctr"/>
          <a:lstStyle/>
          <a:p>
            <a:pPr marL="0" indent="0">
              <a:buNone/>
            </a:pPr>
            <a:r>
              <a:rPr lang="en-US" sz="2000" dirty="0">
                <a:solidFill>
                  <a:srgbClr val="666666"/>
                </a:solidFill>
                <a:latin typeface="Calibri" pitchFamily="34" charset="0"/>
                <a:ea typeface="Calibri" pitchFamily="34" charset="-122"/>
                <a:cs typeface="Calibri" pitchFamily="34" charset="-120"/>
              </a:rPr>
              <a:t>5 hodnot, ale bez důkazů.</a:t>
            </a:r>
            <a:endParaRPr lang="en-US" sz="2000" dirty="0"/>
          </a:p>
          <a:p>
            <a:pPr marL="0" indent="0">
              <a:buNone/>
            </a:pPr>
            <a:r>
              <a:rPr lang="en-US" sz="2000" dirty="0">
                <a:solidFill>
                  <a:srgbClr val="666666"/>
                </a:solidFill>
                <a:latin typeface="Calibri" pitchFamily="34" charset="0"/>
                <a:ea typeface="Calibri" pitchFamily="34" charset="-122"/>
                <a:cs typeface="Calibri" pitchFamily="34" charset="-120"/>
              </a:rPr>
              <a:t>Vize na 4 řádky, změnitelná</a:t>
            </a:r>
            <a:endParaRPr lang="en-US" sz="2000" dirty="0"/>
          </a:p>
          <a:p>
            <a:pPr marL="0" indent="0">
              <a:buNone/>
            </a:pPr>
            <a:r>
              <a:rPr lang="en-US" sz="2000" dirty="0">
                <a:solidFill>
                  <a:srgbClr val="666666"/>
                </a:solidFill>
                <a:latin typeface="Calibri" pitchFamily="34" charset="0"/>
                <a:ea typeface="Calibri" pitchFamily="34" charset="-122"/>
                <a:cs typeface="Calibri" pitchFamily="34" charset="-120"/>
              </a:rPr>
              <a:t>s jakoukoliv organizací.</a:t>
            </a:r>
            <a:endParaRPr lang="en-US" sz="2000" dirty="0"/>
          </a:p>
        </p:txBody>
      </p:sp>
      <p:sp>
        <p:nvSpPr>
          <p:cNvPr id="7" name="Shape 5"/>
          <p:cNvSpPr/>
          <p:nvPr/>
        </p:nvSpPr>
        <p:spPr>
          <a:xfrm>
            <a:off x="4754880" y="1463040"/>
            <a:ext cx="4023360" cy="1828800"/>
          </a:xfrm>
          <a:prstGeom prst="rect">
            <a:avLst/>
          </a:prstGeom>
          <a:solidFill>
            <a:srgbClr val="E8F5E8"/>
          </a:solidFill>
          <a:ln/>
          <a:effectLst>
            <a:outerShdw blurRad="76200" dist="25400" dir="8100000" algn="bl" rotWithShape="0">
              <a:srgbClr val="000000">
                <a:alpha val="12000"/>
              </a:srgbClr>
            </a:outerShdw>
          </a:effectLst>
        </p:spPr>
        <p:txBody>
          <a:bodyPr/>
          <a:lstStyle/>
          <a:p>
            <a:endParaRPr lang="cs-CZ"/>
          </a:p>
        </p:txBody>
      </p:sp>
      <p:sp>
        <p:nvSpPr>
          <p:cNvPr id="8" name="Text 6"/>
          <p:cNvSpPr/>
          <p:nvPr/>
        </p:nvSpPr>
        <p:spPr>
          <a:xfrm>
            <a:off x="4937760" y="1508760"/>
            <a:ext cx="3657600" cy="365760"/>
          </a:xfrm>
          <a:prstGeom prst="rect">
            <a:avLst/>
          </a:prstGeom>
          <a:noFill/>
          <a:ln/>
        </p:spPr>
        <p:txBody>
          <a:bodyPr wrap="square" rtlCol="0" anchor="ctr"/>
          <a:lstStyle/>
          <a:p>
            <a:pPr marL="0" indent="0">
              <a:buNone/>
            </a:pPr>
            <a:r>
              <a:rPr lang="en-US" sz="2000" b="1" dirty="0">
                <a:solidFill>
                  <a:srgbClr val="2D8A2D"/>
                </a:solidFill>
                <a:latin typeface="Calibri" pitchFamily="34" charset="0"/>
                <a:ea typeface="Calibri" pitchFamily="34" charset="-122"/>
                <a:cs typeface="Calibri" pitchFamily="34" charset="-120"/>
              </a:rPr>
              <a:t>Po práci s Evou Baez</a:t>
            </a:r>
            <a:endParaRPr lang="en-US" sz="2000" dirty="0"/>
          </a:p>
        </p:txBody>
      </p:sp>
      <p:sp>
        <p:nvSpPr>
          <p:cNvPr id="9" name="Text 7"/>
          <p:cNvSpPr/>
          <p:nvPr/>
        </p:nvSpPr>
        <p:spPr>
          <a:xfrm>
            <a:off x="4937760" y="1920240"/>
            <a:ext cx="3657600" cy="1188720"/>
          </a:xfrm>
          <a:prstGeom prst="rect">
            <a:avLst/>
          </a:prstGeom>
          <a:noFill/>
          <a:ln/>
        </p:spPr>
        <p:txBody>
          <a:bodyPr wrap="square" rtlCol="0" anchor="ctr"/>
          <a:lstStyle/>
          <a:p>
            <a:pPr marL="0" indent="0">
              <a:buNone/>
            </a:pPr>
            <a:r>
              <a:rPr lang="en-US" sz="2000" dirty="0">
                <a:solidFill>
                  <a:srgbClr val="333333"/>
                </a:solidFill>
                <a:latin typeface="Calibri" pitchFamily="34" charset="0"/>
                <a:ea typeface="Calibri" pitchFamily="34" charset="-122"/>
                <a:cs typeface="Calibri" pitchFamily="34" charset="-120"/>
              </a:rPr>
              <a:t>Každá hodnota má důkaz.</a:t>
            </a:r>
            <a:endParaRPr lang="en-US" sz="2000" dirty="0"/>
          </a:p>
          <a:p>
            <a:pPr marL="0" indent="0">
              <a:buNone/>
            </a:pPr>
            <a:r>
              <a:rPr lang="en-US" sz="2000" dirty="0">
                <a:solidFill>
                  <a:srgbClr val="333333"/>
                </a:solidFill>
                <a:latin typeface="Calibri" pitchFamily="34" charset="0"/>
                <a:ea typeface="Calibri" pitchFamily="34" charset="-122"/>
                <a:cs typeface="Calibri" pitchFamily="34" charset="-120"/>
              </a:rPr>
              <a:t>Vize na 1 větu. Příběhy místo</a:t>
            </a:r>
            <a:endParaRPr lang="en-US" sz="2000" dirty="0"/>
          </a:p>
          <a:p>
            <a:pPr marL="0" indent="0">
              <a:buNone/>
            </a:pPr>
            <a:r>
              <a:rPr lang="en-US" sz="2000" dirty="0">
                <a:solidFill>
                  <a:srgbClr val="333333"/>
                </a:solidFill>
                <a:latin typeface="Calibri" pitchFamily="34" charset="0"/>
                <a:ea typeface="Calibri" pitchFamily="34" charset="-122"/>
                <a:cs typeface="Calibri" pitchFamily="34" charset="-120"/>
              </a:rPr>
              <a:t>konstatování.</a:t>
            </a:r>
            <a:endParaRPr lang="en-US" sz="2000" dirty="0"/>
          </a:p>
        </p:txBody>
      </p:sp>
      <p:sp>
        <p:nvSpPr>
          <p:cNvPr id="10" name="Shape 8"/>
          <p:cNvSpPr/>
          <p:nvPr/>
        </p:nvSpPr>
        <p:spPr>
          <a:xfrm>
            <a:off x="365760" y="3520440"/>
            <a:ext cx="8412480" cy="1371600"/>
          </a:xfrm>
          <a:prstGeom prst="rect">
            <a:avLst/>
          </a:prstGeom>
          <a:solidFill>
            <a:srgbClr val="FFFFFF"/>
          </a:solidFill>
          <a:ln/>
          <a:effectLst>
            <a:outerShdw blurRad="76200" dist="25400" dir="8100000" algn="bl" rotWithShape="0">
              <a:srgbClr val="000000">
                <a:alpha val="12000"/>
              </a:srgbClr>
            </a:outerShdw>
          </a:effectLst>
        </p:spPr>
        <p:txBody>
          <a:bodyPr/>
          <a:lstStyle/>
          <a:p>
            <a:endParaRPr lang="cs-CZ"/>
          </a:p>
        </p:txBody>
      </p:sp>
      <p:sp>
        <p:nvSpPr>
          <p:cNvPr id="11" name="Shape 9"/>
          <p:cNvSpPr/>
          <p:nvPr/>
        </p:nvSpPr>
        <p:spPr>
          <a:xfrm>
            <a:off x="365760" y="3520440"/>
            <a:ext cx="73152" cy="1371600"/>
          </a:xfrm>
          <a:prstGeom prst="rect">
            <a:avLst/>
          </a:prstGeom>
          <a:solidFill>
            <a:srgbClr val="DAB185"/>
          </a:solidFill>
          <a:ln/>
        </p:spPr>
        <p:txBody>
          <a:bodyPr/>
          <a:lstStyle/>
          <a:p>
            <a:endParaRPr lang="cs-CZ"/>
          </a:p>
        </p:txBody>
      </p:sp>
      <p:sp>
        <p:nvSpPr>
          <p:cNvPr id="12" name="Text 10"/>
          <p:cNvSpPr/>
          <p:nvPr/>
        </p:nvSpPr>
        <p:spPr>
          <a:xfrm>
            <a:off x="640080" y="3566160"/>
            <a:ext cx="7772400" cy="365760"/>
          </a:xfrm>
          <a:prstGeom prst="rect">
            <a:avLst/>
          </a:prstGeom>
          <a:noFill/>
          <a:ln/>
        </p:spPr>
        <p:txBody>
          <a:bodyPr wrap="square" rtlCol="0" anchor="ctr"/>
          <a:lstStyle/>
          <a:p>
            <a:pPr marL="0" indent="0">
              <a:buNone/>
            </a:pPr>
            <a:r>
              <a:rPr lang="en-US" sz="2000" b="1" dirty="0">
                <a:solidFill>
                  <a:srgbClr val="0F414E"/>
                </a:solidFill>
                <a:latin typeface="Georgia" pitchFamily="34" charset="0"/>
                <a:ea typeface="Georgia" pitchFamily="34" charset="-122"/>
                <a:cs typeface="Georgia" pitchFamily="34" charset="-120"/>
              </a:rPr>
              <a:t>Evin klíčový poznatek:</a:t>
            </a:r>
            <a:endParaRPr lang="en-US" sz="2000" dirty="0"/>
          </a:p>
        </p:txBody>
      </p:sp>
      <p:sp>
        <p:nvSpPr>
          <p:cNvPr id="13" name="Text 11"/>
          <p:cNvSpPr/>
          <p:nvPr/>
        </p:nvSpPr>
        <p:spPr>
          <a:xfrm>
            <a:off x="640080" y="3931920"/>
            <a:ext cx="7772400" cy="822960"/>
          </a:xfrm>
          <a:prstGeom prst="rect">
            <a:avLst/>
          </a:prstGeom>
          <a:noFill/>
          <a:ln/>
        </p:spPr>
        <p:txBody>
          <a:bodyPr wrap="square" rtlCol="0" anchor="ctr"/>
          <a:lstStyle/>
          <a:p>
            <a:pPr marL="0" indent="0">
              <a:lnSpc>
                <a:spcPct val="120000"/>
              </a:lnSpc>
              <a:buNone/>
            </a:pPr>
            <a:r>
              <a:rPr lang="en-US" sz="1800" dirty="0">
                <a:solidFill>
                  <a:srgbClr val="333333"/>
                </a:solidFill>
                <a:latin typeface="Calibri" pitchFamily="34" charset="0"/>
                <a:ea typeface="Calibri" pitchFamily="34" charset="-122"/>
                <a:cs typeface="Calibri" pitchFamily="34" charset="-120"/>
              </a:rPr>
              <a:t>„Příběhy jsou poutavější a zapamatovatelnější než konstatování, že to tak je.“</a:t>
            </a:r>
            <a:endParaRPr lang="en-US" sz="1800" dirty="0"/>
          </a:p>
          <a:p>
            <a:pPr marL="0" indent="0">
              <a:lnSpc>
                <a:spcPct val="120000"/>
              </a:lnSpc>
              <a:buNone/>
            </a:pPr>
            <a:r>
              <a:rPr lang="en-US" sz="1800" dirty="0">
                <a:solidFill>
                  <a:srgbClr val="333333"/>
                </a:solidFill>
                <a:latin typeface="Calibri" pitchFamily="34" charset="0"/>
                <a:ea typeface="Calibri" pitchFamily="34" charset="-122"/>
                <a:cs typeface="Calibri" pitchFamily="34" charset="-120"/>
              </a:rPr>
              <a:t>Hodnoty musí být žité, ne napsané na papíře. Proto ke každé přidáváme konkrétní důkaz z praxe.</a:t>
            </a:r>
            <a:endParaRPr lang="en-US" sz="1800" dirty="0"/>
          </a:p>
        </p:txBody>
      </p:sp>
      <p:pic>
        <p:nvPicPr>
          <p:cNvPr id="15" name="Obrázek 14">
            <a:extLst>
              <a:ext uri="{FF2B5EF4-FFF2-40B4-BE49-F238E27FC236}">
                <a16:creationId xmlns:a16="http://schemas.microsoft.com/office/drawing/2014/main" id="{121980F3-5D95-E031-B240-A010D793F626}"/>
              </a:ext>
            </a:extLst>
          </p:cNvPr>
          <p:cNvPicPr>
            <a:picLocks noChangeAspect="1"/>
          </p:cNvPicPr>
          <p:nvPr/>
        </p:nvPicPr>
        <p:blipFill>
          <a:blip r:embed="rId3"/>
          <a:stretch>
            <a:fillRect/>
          </a:stretch>
        </p:blipFill>
        <p:spPr>
          <a:xfrm>
            <a:off x="7566362" y="36572"/>
            <a:ext cx="1271019" cy="12710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731520" y="274320"/>
            <a:ext cx="7680960" cy="640080"/>
          </a:xfrm>
          <a:prstGeom prst="rect">
            <a:avLst/>
          </a:prstGeom>
          <a:noFill/>
          <a:ln/>
        </p:spPr>
        <p:txBody>
          <a:bodyPr wrap="square" rtlCol="0" anchor="ctr"/>
          <a:lstStyle/>
          <a:p>
            <a:pPr marL="0" indent="0">
              <a:buNone/>
            </a:pPr>
            <a:r>
              <a:rPr lang="en-US" sz="3200" b="1" dirty="0">
                <a:solidFill>
                  <a:srgbClr val="0F414E"/>
                </a:solidFill>
                <a:latin typeface="Georgia" pitchFamily="34" charset="0"/>
                <a:ea typeface="Georgia" pitchFamily="34" charset="-122"/>
                <a:cs typeface="Georgia" pitchFamily="34" charset="-120"/>
              </a:rPr>
              <a:t>Archetyp: Tvůrce. </a:t>
            </a:r>
            <a:endParaRPr lang="en-US" sz="3200" dirty="0"/>
          </a:p>
        </p:txBody>
      </p:sp>
      <p:sp>
        <p:nvSpPr>
          <p:cNvPr id="3" name="Shape 1"/>
          <p:cNvSpPr/>
          <p:nvPr/>
        </p:nvSpPr>
        <p:spPr>
          <a:xfrm>
            <a:off x="365760" y="1097280"/>
            <a:ext cx="4114800" cy="16916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4" name="Text 2"/>
          <p:cNvSpPr/>
          <p:nvPr/>
        </p:nvSpPr>
        <p:spPr>
          <a:xfrm>
            <a:off x="640080" y="1234440"/>
            <a:ext cx="3657600" cy="457200"/>
          </a:xfrm>
          <a:prstGeom prst="rect">
            <a:avLst/>
          </a:prstGeom>
          <a:noFill/>
          <a:ln/>
        </p:spPr>
        <p:txBody>
          <a:bodyPr wrap="square" rtlCol="0" anchor="ctr"/>
          <a:lstStyle/>
          <a:p>
            <a:pPr marL="0" indent="0">
              <a:buNone/>
            </a:pPr>
            <a:r>
              <a:rPr lang="en-US" sz="2400" b="1" dirty="0">
                <a:solidFill>
                  <a:srgbClr val="DAB185"/>
                </a:solidFill>
                <a:latin typeface="Georgia" pitchFamily="34" charset="0"/>
                <a:ea typeface="Georgia" pitchFamily="34" charset="-122"/>
                <a:cs typeface="Georgia" pitchFamily="34" charset="-120"/>
              </a:rPr>
              <a:t>Odvaha ke změně</a:t>
            </a:r>
            <a:endParaRPr lang="en-US" sz="2400" dirty="0"/>
          </a:p>
        </p:txBody>
      </p:sp>
      <p:sp>
        <p:nvSpPr>
          <p:cNvPr id="5" name="Text 3"/>
          <p:cNvSpPr/>
          <p:nvPr/>
        </p:nvSpPr>
        <p:spPr>
          <a:xfrm>
            <a:off x="640080" y="1737360"/>
            <a:ext cx="3657600" cy="82296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Cesta ke změně (EU).</a:t>
            </a:r>
            <a:endParaRPr lang="en-US" sz="2000" dirty="0"/>
          </a:p>
          <a:p>
            <a:pPr marL="0" indent="0">
              <a:buNone/>
            </a:pPr>
            <a:r>
              <a:rPr lang="en-US" sz="2000" dirty="0">
                <a:solidFill>
                  <a:srgbClr val="FFFFFF"/>
                </a:solidFill>
                <a:latin typeface="Calibri" pitchFamily="34" charset="0"/>
                <a:ea typeface="Calibri" pitchFamily="34" charset="-122"/>
                <a:cs typeface="Calibri" pitchFamily="34" charset="-120"/>
              </a:rPr>
              <a:t>Chytré domácnosti Hulín.</a:t>
            </a:r>
            <a:endParaRPr lang="en-US" sz="2000" dirty="0"/>
          </a:p>
        </p:txBody>
      </p:sp>
      <p:sp>
        <p:nvSpPr>
          <p:cNvPr id="6" name="Shape 4"/>
          <p:cNvSpPr/>
          <p:nvPr/>
        </p:nvSpPr>
        <p:spPr>
          <a:xfrm>
            <a:off x="4663440" y="1097280"/>
            <a:ext cx="4114800" cy="169164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7" name="Text 5"/>
          <p:cNvSpPr/>
          <p:nvPr/>
        </p:nvSpPr>
        <p:spPr>
          <a:xfrm>
            <a:off x="4937760" y="1234440"/>
            <a:ext cx="3657600" cy="457200"/>
          </a:xfrm>
          <a:prstGeom prst="rect">
            <a:avLst/>
          </a:prstGeom>
          <a:noFill/>
          <a:ln/>
        </p:spPr>
        <p:txBody>
          <a:bodyPr wrap="square" rtlCol="0" anchor="ctr"/>
          <a:lstStyle/>
          <a:p>
            <a:pPr marL="0" indent="0">
              <a:buNone/>
            </a:pPr>
            <a:r>
              <a:rPr lang="en-US" sz="2400" b="1" dirty="0">
                <a:solidFill>
                  <a:srgbClr val="0F414E"/>
                </a:solidFill>
                <a:latin typeface="Georgia" pitchFamily="34" charset="0"/>
                <a:ea typeface="Georgia" pitchFamily="34" charset="-122"/>
                <a:cs typeface="Georgia" pitchFamily="34" charset="-120"/>
              </a:rPr>
              <a:t>Lidskost</a:t>
            </a:r>
            <a:endParaRPr lang="en-US" sz="2400" dirty="0"/>
          </a:p>
        </p:txBody>
      </p:sp>
      <p:sp>
        <p:nvSpPr>
          <p:cNvPr id="8" name="Text 6"/>
          <p:cNvSpPr/>
          <p:nvPr/>
        </p:nvSpPr>
        <p:spPr>
          <a:xfrm>
            <a:off x="4937760" y="1737360"/>
            <a:ext cx="3657600" cy="822960"/>
          </a:xfrm>
          <a:prstGeom prst="rect">
            <a:avLst/>
          </a:prstGeom>
          <a:noFill/>
          <a:ln/>
        </p:spPr>
        <p:txBody>
          <a:bodyPr wrap="square" rtlCol="0" anchor="ctr"/>
          <a:lstStyle/>
          <a:p>
            <a:pPr marL="0" indent="0">
              <a:buNone/>
            </a:pPr>
            <a:r>
              <a:rPr lang="en-US" sz="2000" dirty="0">
                <a:solidFill>
                  <a:srgbClr val="333333"/>
                </a:solidFill>
                <a:latin typeface="Calibri" pitchFamily="34" charset="0"/>
                <a:ea typeface="Calibri" pitchFamily="34" charset="-122"/>
                <a:cs typeface="Calibri" pitchFamily="34" charset="-120"/>
              </a:rPr>
              <a:t>Osobnostní testy při náboru.</a:t>
            </a:r>
            <a:endParaRPr lang="en-US" sz="2000" dirty="0"/>
          </a:p>
          <a:p>
            <a:pPr marL="0" indent="0">
              <a:buNone/>
            </a:pPr>
            <a:r>
              <a:rPr lang="en-US" sz="2000" dirty="0">
                <a:solidFill>
                  <a:srgbClr val="333333"/>
                </a:solidFill>
                <a:latin typeface="Calibri" pitchFamily="34" charset="0"/>
                <a:ea typeface="Calibri" pitchFamily="34" charset="-122"/>
                <a:cs typeface="Calibri" pitchFamily="34" charset="-120"/>
              </a:rPr>
              <a:t>Mentor od 1. dne.</a:t>
            </a:r>
            <a:endParaRPr lang="en-US" sz="2000" dirty="0"/>
          </a:p>
        </p:txBody>
      </p:sp>
      <p:sp>
        <p:nvSpPr>
          <p:cNvPr id="9" name="Shape 7"/>
          <p:cNvSpPr/>
          <p:nvPr/>
        </p:nvSpPr>
        <p:spPr>
          <a:xfrm>
            <a:off x="365760" y="2971800"/>
            <a:ext cx="4114800" cy="1691640"/>
          </a:xfrm>
          <a:prstGeom prst="rect">
            <a:avLst/>
          </a:prstGeom>
          <a:solidFill>
            <a:srgbClr val="F5EAD8"/>
          </a:solidFill>
          <a:ln/>
          <a:effectLst>
            <a:outerShdw blurRad="76200" dist="25400" dir="8100000" algn="bl" rotWithShape="0">
              <a:srgbClr val="000000">
                <a:alpha val="12000"/>
              </a:srgbClr>
            </a:outerShdw>
          </a:effectLst>
        </p:spPr>
        <p:txBody>
          <a:bodyPr/>
          <a:lstStyle/>
          <a:p>
            <a:endParaRPr lang="cs-CZ"/>
          </a:p>
        </p:txBody>
      </p:sp>
      <p:sp>
        <p:nvSpPr>
          <p:cNvPr id="10" name="Text 8"/>
          <p:cNvSpPr/>
          <p:nvPr/>
        </p:nvSpPr>
        <p:spPr>
          <a:xfrm>
            <a:off x="640080" y="3108960"/>
            <a:ext cx="3657600" cy="457200"/>
          </a:xfrm>
          <a:prstGeom prst="rect">
            <a:avLst/>
          </a:prstGeom>
          <a:noFill/>
          <a:ln/>
        </p:spPr>
        <p:txBody>
          <a:bodyPr wrap="square" rtlCol="0" anchor="ctr"/>
          <a:lstStyle/>
          <a:p>
            <a:pPr marL="0" indent="0">
              <a:buNone/>
            </a:pPr>
            <a:r>
              <a:rPr lang="en-US" sz="2400" b="1" dirty="0">
                <a:solidFill>
                  <a:srgbClr val="0F414E"/>
                </a:solidFill>
                <a:latin typeface="Georgia" pitchFamily="34" charset="0"/>
                <a:ea typeface="Georgia" pitchFamily="34" charset="-122"/>
                <a:cs typeface="Georgia" pitchFamily="34" charset="-120"/>
              </a:rPr>
              <a:t>Otevřenost</a:t>
            </a:r>
            <a:endParaRPr lang="en-US" sz="2400" dirty="0"/>
          </a:p>
        </p:txBody>
      </p:sp>
      <p:sp>
        <p:nvSpPr>
          <p:cNvPr id="11" name="Text 9"/>
          <p:cNvSpPr/>
          <p:nvPr/>
        </p:nvSpPr>
        <p:spPr>
          <a:xfrm>
            <a:off x="640080" y="3611880"/>
            <a:ext cx="3657600" cy="822960"/>
          </a:xfrm>
          <a:prstGeom prst="rect">
            <a:avLst/>
          </a:prstGeom>
          <a:noFill/>
          <a:ln/>
        </p:spPr>
        <p:txBody>
          <a:bodyPr wrap="square" rtlCol="0" anchor="ctr"/>
          <a:lstStyle/>
          <a:p>
            <a:pPr marL="0" indent="0">
              <a:buNone/>
            </a:pPr>
            <a:r>
              <a:rPr lang="en-US" sz="2000" dirty="0">
                <a:solidFill>
                  <a:srgbClr val="333333"/>
                </a:solidFill>
                <a:latin typeface="Calibri" pitchFamily="34" charset="0"/>
                <a:ea typeface="Calibri" pitchFamily="34" charset="-122"/>
                <a:cs typeface="Calibri" pitchFamily="34" charset="-120"/>
              </a:rPr>
              <a:t>Psychologické bezpečí.</a:t>
            </a:r>
            <a:endParaRPr lang="en-US" sz="2000" dirty="0"/>
          </a:p>
          <a:p>
            <a:pPr marL="0" indent="0">
              <a:buNone/>
            </a:pPr>
            <a:r>
              <a:rPr lang="en-US" sz="2000" dirty="0">
                <a:solidFill>
                  <a:srgbClr val="333333"/>
                </a:solidFill>
                <a:latin typeface="Calibri" pitchFamily="34" charset="0"/>
                <a:ea typeface="Calibri" pitchFamily="34" charset="-122"/>
                <a:cs typeface="Calibri" pitchFamily="34" charset="-120"/>
              </a:rPr>
              <a:t>Inkubátory nápadů.</a:t>
            </a:r>
            <a:endParaRPr lang="en-US" sz="2000" dirty="0"/>
          </a:p>
        </p:txBody>
      </p:sp>
      <p:sp>
        <p:nvSpPr>
          <p:cNvPr id="12" name="Shape 10"/>
          <p:cNvSpPr/>
          <p:nvPr/>
        </p:nvSpPr>
        <p:spPr>
          <a:xfrm>
            <a:off x="4663440" y="2971800"/>
            <a:ext cx="4114800" cy="16916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13" name="Text 11"/>
          <p:cNvSpPr/>
          <p:nvPr/>
        </p:nvSpPr>
        <p:spPr>
          <a:xfrm>
            <a:off x="4937760" y="3108960"/>
            <a:ext cx="3657600" cy="457200"/>
          </a:xfrm>
          <a:prstGeom prst="rect">
            <a:avLst/>
          </a:prstGeom>
          <a:noFill/>
          <a:ln/>
        </p:spPr>
        <p:txBody>
          <a:bodyPr wrap="square" rtlCol="0" anchor="ctr"/>
          <a:lstStyle/>
          <a:p>
            <a:pPr marL="0" indent="0">
              <a:buNone/>
            </a:pPr>
            <a:r>
              <a:rPr lang="en-US" sz="2400" b="1" dirty="0">
                <a:solidFill>
                  <a:srgbClr val="DAB185"/>
                </a:solidFill>
                <a:latin typeface="Georgia" pitchFamily="34" charset="0"/>
                <a:ea typeface="Georgia" pitchFamily="34" charset="-122"/>
                <a:cs typeface="Georgia" pitchFamily="34" charset="-120"/>
              </a:rPr>
              <a:t>Profesní růst</a:t>
            </a:r>
            <a:endParaRPr lang="en-US" sz="2400" dirty="0"/>
          </a:p>
        </p:txBody>
      </p:sp>
      <p:sp>
        <p:nvSpPr>
          <p:cNvPr id="14" name="Text 12"/>
          <p:cNvSpPr/>
          <p:nvPr/>
        </p:nvSpPr>
        <p:spPr>
          <a:xfrm>
            <a:off x="4937760" y="3611880"/>
            <a:ext cx="3657600" cy="822960"/>
          </a:xfrm>
          <a:prstGeom prst="rect">
            <a:avLst/>
          </a:prstGeom>
          <a:noFill/>
          <a:ln/>
        </p:spPr>
        <p:txBody>
          <a:bodyPr wrap="square" rtlCol="0" anchor="ctr"/>
          <a:lstStyle/>
          <a:p>
            <a:pPr marL="0" indent="0">
              <a:buNone/>
            </a:pPr>
            <a:r>
              <a:rPr lang="en-US" sz="2000" dirty="0" err="1">
                <a:solidFill>
                  <a:srgbClr val="FFFFFF"/>
                </a:solidFill>
                <a:latin typeface="Calibri" pitchFamily="34" charset="0"/>
                <a:ea typeface="Calibri" pitchFamily="34" charset="-122"/>
                <a:cs typeface="Calibri" pitchFamily="34" charset="-120"/>
              </a:rPr>
              <a:t>Spolupráce</a:t>
            </a:r>
            <a:r>
              <a:rPr lang="en-US" sz="2000" dirty="0">
                <a:solidFill>
                  <a:srgbClr val="FFFFFF"/>
                </a:solidFill>
                <a:latin typeface="Calibri" pitchFamily="34" charset="0"/>
                <a:ea typeface="Calibri" pitchFamily="34" charset="-122"/>
                <a:cs typeface="Calibri" pitchFamily="34" charset="-120"/>
              </a:rPr>
              <a:t> </a:t>
            </a:r>
            <a:r>
              <a:rPr lang="cs-CZ" sz="2000" dirty="0">
                <a:solidFill>
                  <a:srgbClr val="FFFFFF"/>
                </a:solidFill>
                <a:latin typeface="Calibri" pitchFamily="34" charset="0"/>
                <a:ea typeface="Calibri" pitchFamily="34" charset="-122"/>
                <a:cs typeface="Calibri" pitchFamily="34" charset="-120"/>
              </a:rPr>
              <a:t>s profesionály.</a:t>
            </a:r>
            <a:endParaRPr lang="en-US" sz="2000" dirty="0"/>
          </a:p>
          <a:p>
            <a:pPr marL="0" indent="0">
              <a:buNone/>
            </a:pPr>
            <a:r>
              <a:rPr lang="en-US" sz="2000" dirty="0">
                <a:solidFill>
                  <a:srgbClr val="FFFFFF"/>
                </a:solidFill>
                <a:latin typeface="Calibri" pitchFamily="34" charset="0"/>
                <a:ea typeface="Calibri" pitchFamily="34" charset="-122"/>
                <a:cs typeface="Calibri" pitchFamily="34" charset="-120"/>
              </a:rPr>
              <a:t>Školení vč. AI.</a:t>
            </a:r>
            <a:endParaRPr lang="en-US" sz="2000" dirty="0"/>
          </a:p>
        </p:txBody>
      </p:sp>
      <p:pic>
        <p:nvPicPr>
          <p:cNvPr id="16" name="Obrázek 15">
            <a:extLst>
              <a:ext uri="{FF2B5EF4-FFF2-40B4-BE49-F238E27FC236}">
                <a16:creationId xmlns:a16="http://schemas.microsoft.com/office/drawing/2014/main" id="{22D54DD9-379E-838F-7BF1-D453333C17E5}"/>
              </a:ext>
            </a:extLst>
          </p:cNvPr>
          <p:cNvPicPr>
            <a:picLocks noChangeAspect="1"/>
          </p:cNvPicPr>
          <p:nvPr/>
        </p:nvPicPr>
        <p:blipFill>
          <a:blip r:embed="rId3"/>
          <a:stretch>
            <a:fillRect/>
          </a:stretch>
        </p:blipFill>
        <p:spPr>
          <a:xfrm>
            <a:off x="7612764" y="73150"/>
            <a:ext cx="1271019" cy="127101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bg>
      <p:bgPr>
        <a:solidFill>
          <a:srgbClr val="0A2E37"/>
        </a:solidFill>
        <a:effectLst/>
      </p:bgPr>
    </p:bg>
    <p:spTree>
      <p:nvGrpSpPr>
        <p:cNvPr id="1" name=""/>
        <p:cNvGrpSpPr/>
        <p:nvPr/>
      </p:nvGrpSpPr>
      <p:grpSpPr>
        <a:xfrm>
          <a:off x="0" y="0"/>
          <a:ext cx="0" cy="0"/>
          <a:chOff x="0" y="0"/>
          <a:chExt cx="0" cy="0"/>
        </a:xfrm>
      </p:grpSpPr>
      <p:sp>
        <p:nvSpPr>
          <p:cNvPr id="2" name="Text 0"/>
          <p:cNvSpPr/>
          <p:nvPr/>
        </p:nvSpPr>
        <p:spPr>
          <a:xfrm>
            <a:off x="731520" y="274320"/>
            <a:ext cx="7315200" cy="640080"/>
          </a:xfrm>
          <a:prstGeom prst="rect">
            <a:avLst/>
          </a:prstGeom>
          <a:noFill/>
          <a:ln/>
        </p:spPr>
        <p:txBody>
          <a:bodyPr wrap="square" rtlCol="0" anchor="ctr"/>
          <a:lstStyle/>
          <a:p>
            <a:pPr marL="0" indent="0">
              <a:buNone/>
            </a:pPr>
            <a:r>
              <a:rPr lang="en-US" sz="3400" b="1" dirty="0">
                <a:solidFill>
                  <a:srgbClr val="DAB185"/>
                </a:solidFill>
                <a:latin typeface="Georgia" pitchFamily="34" charset="0"/>
                <a:ea typeface="Georgia" pitchFamily="34" charset="-122"/>
                <a:cs typeface="Georgia" pitchFamily="34" charset="-120"/>
              </a:rPr>
              <a:t>Vize: před a po</a:t>
            </a:r>
            <a:endParaRPr lang="en-US" sz="3400" dirty="0"/>
          </a:p>
        </p:txBody>
      </p:sp>
      <p:sp>
        <p:nvSpPr>
          <p:cNvPr id="3" name="Shape 1"/>
          <p:cNvSpPr/>
          <p:nvPr/>
        </p:nvSpPr>
        <p:spPr>
          <a:xfrm>
            <a:off x="365760" y="1097280"/>
            <a:ext cx="8412480" cy="1371600"/>
          </a:xfrm>
          <a:prstGeom prst="rect">
            <a:avLst/>
          </a:prstGeom>
          <a:solidFill>
            <a:srgbClr val="1A3A42"/>
          </a:solidFill>
          <a:ln/>
          <a:effectLst>
            <a:outerShdw blurRad="76200" dist="25400" dir="8100000" algn="bl" rotWithShape="0">
              <a:srgbClr val="000000">
                <a:alpha val="12000"/>
              </a:srgbClr>
            </a:outerShdw>
          </a:effectLst>
        </p:spPr>
        <p:txBody>
          <a:bodyPr/>
          <a:lstStyle/>
          <a:p>
            <a:endParaRPr lang="cs-CZ"/>
          </a:p>
        </p:txBody>
      </p:sp>
      <p:sp>
        <p:nvSpPr>
          <p:cNvPr id="4" name="Text 2"/>
          <p:cNvSpPr/>
          <p:nvPr/>
        </p:nvSpPr>
        <p:spPr>
          <a:xfrm>
            <a:off x="548640" y="1143000"/>
            <a:ext cx="1097280" cy="365760"/>
          </a:xfrm>
          <a:prstGeom prst="rect">
            <a:avLst/>
          </a:prstGeom>
          <a:noFill/>
          <a:ln/>
        </p:spPr>
        <p:txBody>
          <a:bodyPr wrap="square" rtlCol="0" anchor="ctr"/>
          <a:lstStyle/>
          <a:p>
            <a:pPr marL="0" indent="0">
              <a:buNone/>
            </a:pPr>
            <a:r>
              <a:rPr lang="en-US" sz="2000" b="1" dirty="0">
                <a:solidFill>
                  <a:srgbClr val="CC6666"/>
                </a:solidFill>
                <a:latin typeface="Calibri" pitchFamily="34" charset="0"/>
                <a:ea typeface="Calibri" pitchFamily="34" charset="-122"/>
                <a:cs typeface="Calibri" pitchFamily="34" charset="-120"/>
              </a:rPr>
              <a:t>PŘED</a:t>
            </a:r>
            <a:endParaRPr lang="en-US" sz="2000" dirty="0"/>
          </a:p>
        </p:txBody>
      </p:sp>
      <p:sp>
        <p:nvSpPr>
          <p:cNvPr id="5" name="Text 3"/>
          <p:cNvSpPr/>
          <p:nvPr/>
        </p:nvSpPr>
        <p:spPr>
          <a:xfrm>
            <a:off x="548640" y="1508760"/>
            <a:ext cx="8046720" cy="822960"/>
          </a:xfrm>
          <a:prstGeom prst="rect">
            <a:avLst/>
          </a:prstGeom>
          <a:noFill/>
          <a:ln/>
        </p:spPr>
        <p:txBody>
          <a:bodyPr wrap="square" rtlCol="0" anchor="ctr"/>
          <a:lstStyle/>
          <a:p>
            <a:pPr marL="0" indent="0">
              <a:buNone/>
            </a:pPr>
            <a:r>
              <a:rPr lang="en-US" sz="1800" i="1" dirty="0">
                <a:solidFill>
                  <a:schemeClr val="bg2"/>
                </a:solidFill>
                <a:latin typeface="Calibri" pitchFamily="34" charset="0"/>
                <a:ea typeface="Calibri" pitchFamily="34" charset="-122"/>
                <a:cs typeface="Calibri" pitchFamily="34" charset="-120"/>
              </a:rPr>
              <a:t>„Stát se předním poskytovatelem sociálních služeb, kde je každý zaměstnanec ctěn a ceněn. Usilujeme o vytvoření inspirujícího prostředí...“ (4 řádky)</a:t>
            </a:r>
            <a:endParaRPr lang="en-US" sz="1800" dirty="0">
              <a:solidFill>
                <a:schemeClr val="bg2"/>
              </a:solidFill>
            </a:endParaRPr>
          </a:p>
        </p:txBody>
      </p:sp>
      <p:sp>
        <p:nvSpPr>
          <p:cNvPr id="6" name="Shape 4"/>
          <p:cNvSpPr/>
          <p:nvPr/>
        </p:nvSpPr>
        <p:spPr>
          <a:xfrm>
            <a:off x="365760" y="2743200"/>
            <a:ext cx="8412480" cy="1463040"/>
          </a:xfrm>
          <a:prstGeom prst="rect">
            <a:avLst/>
          </a:prstGeom>
          <a:solidFill>
            <a:srgbClr val="0F414E"/>
          </a:solidFill>
          <a:ln/>
          <a:effectLst>
            <a:outerShdw blurRad="76200" dist="25400" dir="8100000" algn="bl" rotWithShape="0">
              <a:srgbClr val="000000">
                <a:alpha val="12000"/>
              </a:srgbClr>
            </a:outerShdw>
          </a:effectLst>
        </p:spPr>
        <p:txBody>
          <a:bodyPr/>
          <a:lstStyle/>
          <a:p>
            <a:endParaRPr lang="cs-CZ"/>
          </a:p>
        </p:txBody>
      </p:sp>
      <p:sp>
        <p:nvSpPr>
          <p:cNvPr id="7" name="Text 5"/>
          <p:cNvSpPr/>
          <p:nvPr/>
        </p:nvSpPr>
        <p:spPr>
          <a:xfrm>
            <a:off x="548640" y="2788920"/>
            <a:ext cx="3657600" cy="365760"/>
          </a:xfrm>
          <a:prstGeom prst="rect">
            <a:avLst/>
          </a:prstGeom>
          <a:noFill/>
          <a:ln/>
        </p:spPr>
        <p:txBody>
          <a:bodyPr wrap="square" rtlCol="0" anchor="ctr"/>
          <a:lstStyle/>
          <a:p>
            <a:pPr marL="0" indent="0">
              <a:buNone/>
            </a:pPr>
            <a:r>
              <a:rPr lang="en-US" sz="2000" b="1" dirty="0">
                <a:solidFill>
                  <a:srgbClr val="DAB185"/>
                </a:solidFill>
                <a:latin typeface="Calibri" pitchFamily="34" charset="0"/>
                <a:ea typeface="Calibri" pitchFamily="34" charset="-122"/>
                <a:cs typeface="Calibri" pitchFamily="34" charset="-120"/>
              </a:rPr>
              <a:t>PO — návrh Evy Baez</a:t>
            </a:r>
            <a:endParaRPr lang="en-US" sz="2000" dirty="0"/>
          </a:p>
        </p:txBody>
      </p:sp>
      <p:sp>
        <p:nvSpPr>
          <p:cNvPr id="8" name="Text 6"/>
          <p:cNvSpPr/>
          <p:nvPr/>
        </p:nvSpPr>
        <p:spPr>
          <a:xfrm>
            <a:off x="548640" y="3200400"/>
            <a:ext cx="8046720" cy="822960"/>
          </a:xfrm>
          <a:prstGeom prst="rect">
            <a:avLst/>
          </a:prstGeom>
          <a:noFill/>
          <a:ln/>
        </p:spPr>
        <p:txBody>
          <a:bodyPr wrap="square" rtlCol="0" anchor="ctr"/>
          <a:lstStyle/>
          <a:p>
            <a:pPr marL="0" indent="0">
              <a:buNone/>
            </a:pPr>
            <a:r>
              <a:rPr lang="en-US" sz="2000" i="1" dirty="0">
                <a:solidFill>
                  <a:srgbClr val="FFFFFF"/>
                </a:solidFill>
                <a:latin typeface="Calibri" pitchFamily="34" charset="0"/>
                <a:ea typeface="Calibri" pitchFamily="34" charset="-122"/>
                <a:cs typeface="Calibri" pitchFamily="34" charset="-120"/>
              </a:rPr>
              <a:t>„Míříme k naprosté špičce nejinovativnějších poskytovatelů sociálních služeb v České republice. Zpochybňujeme zažité postupy a to, co funguje, rychle zavádíme do praxe.“</a:t>
            </a:r>
            <a:endParaRPr lang="en-US" sz="2000" i="1" dirty="0"/>
          </a:p>
        </p:txBody>
      </p:sp>
      <p:sp>
        <p:nvSpPr>
          <p:cNvPr id="9" name="Text 7"/>
          <p:cNvSpPr/>
          <p:nvPr/>
        </p:nvSpPr>
        <p:spPr>
          <a:xfrm>
            <a:off x="731520" y="4434840"/>
            <a:ext cx="7315200" cy="411480"/>
          </a:xfrm>
          <a:prstGeom prst="rect">
            <a:avLst/>
          </a:prstGeom>
          <a:noFill/>
          <a:ln/>
        </p:spPr>
        <p:txBody>
          <a:bodyPr wrap="square" rtlCol="0" anchor="ctr"/>
          <a:lstStyle/>
          <a:p>
            <a:pPr marL="0" indent="0">
              <a:buNone/>
            </a:pPr>
            <a:r>
              <a:rPr lang="en-US" sz="2000" i="1" dirty="0">
                <a:solidFill>
                  <a:srgbClr val="DAB185"/>
                </a:solidFill>
                <a:latin typeface="Calibri" pitchFamily="34" charset="0"/>
                <a:ea typeface="Calibri" pitchFamily="34" charset="-122"/>
                <a:cs typeface="Calibri" pitchFamily="34" charset="-120"/>
              </a:rPr>
              <a:t>Eva: „Formulace jsou příliš obecné, mohl by je říkat kdokoliv.“</a:t>
            </a:r>
            <a:endParaRPr lang="en-US"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30A2D56FBFEA944A0AB0164BBE9B91F" ma:contentTypeVersion="15" ma:contentTypeDescription="Vytvoří nový dokument" ma:contentTypeScope="" ma:versionID="b83aa81a06aeb4365055391e7bdc71e5">
  <xsd:schema xmlns:xsd="http://www.w3.org/2001/XMLSchema" xmlns:xs="http://www.w3.org/2001/XMLSchema" xmlns:p="http://schemas.microsoft.com/office/2006/metadata/properties" xmlns:ns2="465fc0ec-1a91-4d34-bd04-43c821ac7329" xmlns:ns3="d5c4dc7a-96f6-4e84-929f-c89f52988990" targetNamespace="http://schemas.microsoft.com/office/2006/metadata/properties" ma:root="true" ma:fieldsID="5cbaeb3f8fe4cfb95d34771afb9cb168" ns2:_="" ns3:_="">
    <xsd:import namespace="465fc0ec-1a91-4d34-bd04-43c821ac7329"/>
    <xsd:import namespace="d5c4dc7a-96f6-4e84-929f-c89f5298899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2:SharedWithUsers" minOccurs="0"/>
                <xsd:element ref="ns2:SharedWithDetail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fc0ec-1a91-4d34-bd04-43c821ac7329" elementFormDefault="qualified">
    <xsd:import namespace="http://schemas.microsoft.com/office/2006/documentManagement/types"/>
    <xsd:import namespace="http://schemas.microsoft.com/office/infopath/2007/PartnerControls"/>
    <xsd:element name="_dlc_DocId" ma:index="8" nillable="true" ma:displayName="Hodnota ID dokumentu" ma:description="Hodnota ID dokumentu přiřazená této položce" ma:indexed="true" ma:internalName="_dlc_DocId" ma:readOnly="true">
      <xsd:simpleType>
        <xsd:restriction base="dms:Text"/>
      </xsd:simpleType>
    </xsd:element>
    <xsd:element name="_dlc_DocIdUrl" ma:index="9" nillable="true" ma:displayName="ID dokumentu" ma:description="Trvalý odkaz na tento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Zachovat ID" ma:description="Ponechat ID po přidání" ma:hidden="true" ma:internalName="_dlc_DocIdPersistId" ma:readOnly="true">
      <xsd:simpleType>
        <xsd:restriction base="dms:Boolean"/>
      </xsd:simpleType>
    </xsd:element>
    <xsd:element name="SharedWithUsers" ma:index="15"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dílené s podrobnostmi" ma:internalName="SharedWithDetails" ma:readOnly="true">
      <xsd:simpleType>
        <xsd:restriction base="dms:Note">
          <xsd:maxLength value="255"/>
        </xsd:restriction>
      </xsd:simpleType>
    </xsd:element>
    <xsd:element name="TaxCatchAll" ma:index="19" nillable="true" ma:displayName="Taxonomy Catch All Column" ma:hidden="true" ma:list="{a701b174-e853-4023-9d1b-92e2771daa4c}" ma:internalName="TaxCatchAll" ma:showField="CatchAllData" ma:web="465fc0ec-1a91-4d34-bd04-43c821ac732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c4dc7a-96f6-4e84-929f-c89f5298899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Značky obrázků" ma:readOnly="false" ma:fieldId="{5cf76f15-5ced-4ddc-b409-7134ff3c332f}" ma:taxonomyMulti="true" ma:sspId="d7161f50-a82e-48c8-bf74-ba93949c928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465fc0ec-1a91-4d34-bd04-43c821ac7329">SCINT-959332274-1599</_dlc_DocId>
    <_dlc_DocIdUrl xmlns="465fc0ec-1a91-4d34-bd04-43c821ac7329">
      <Url>https://sslhana.sharepoint.com/_layouts/15/DocIdRedir.aspx?ID=SCINT-959332274-1599</Url>
      <Description>SCINT-959332274-1599</Description>
    </_dlc_DocIdUrl>
    <lcf76f155ced4ddcb4097134ff3c332f xmlns="d5c4dc7a-96f6-4e84-929f-c89f52988990">
      <Terms xmlns="http://schemas.microsoft.com/office/infopath/2007/PartnerControls"/>
    </lcf76f155ced4ddcb4097134ff3c332f>
    <TaxCatchAll xmlns="465fc0ec-1a91-4d34-bd04-43c821ac73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8A9F922-FBB7-4436-A6D1-C2F31B376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5fc0ec-1a91-4d34-bd04-43c821ac7329"/>
    <ds:schemaRef ds:uri="d5c4dc7a-96f6-4e84-929f-c89f529889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F47D1B-7B40-4E62-93C4-77B90962B2FF}">
  <ds:schemaRefs>
    <ds:schemaRef ds:uri="http://schemas.microsoft.com/office/2006/metadata/properties"/>
    <ds:schemaRef ds:uri="http://schemas.microsoft.com/office/infopath/2007/PartnerControls"/>
    <ds:schemaRef ds:uri="465fc0ec-1a91-4d34-bd04-43c821ac7329"/>
    <ds:schemaRef ds:uri="d5c4dc7a-96f6-4e84-929f-c89f52988990"/>
  </ds:schemaRefs>
</ds:datastoreItem>
</file>

<file path=customXml/itemProps3.xml><?xml version="1.0" encoding="utf-8"?>
<ds:datastoreItem xmlns:ds="http://schemas.openxmlformats.org/officeDocument/2006/customXml" ds:itemID="{949428F7-A077-462B-8524-CE4951D15049}">
  <ds:schemaRefs>
    <ds:schemaRef ds:uri="http://schemas.microsoft.com/sharepoint/v3/contenttype/forms"/>
  </ds:schemaRefs>
</ds:datastoreItem>
</file>

<file path=customXml/itemProps4.xml><?xml version="1.0" encoding="utf-8"?>
<ds:datastoreItem xmlns:ds="http://schemas.openxmlformats.org/officeDocument/2006/customXml" ds:itemID="{D796ED10-A76F-43CB-80A3-8BB657B134D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2585</Words>
  <Application>Microsoft Office PowerPoint</Application>
  <PresentationFormat>Předvádění na obrazovce (16:9)</PresentationFormat>
  <Paragraphs>266</Paragraphs>
  <Slides>39</Slides>
  <Notes>21</Notes>
  <HiddenSlides>0</HiddenSlides>
  <MMClips>1</MMClips>
  <ScaleCrop>false</ScaleCrop>
  <HeadingPairs>
    <vt:vector size="4" baseType="variant">
      <vt:variant>
        <vt:lpstr>Motiv</vt:lpstr>
      </vt:variant>
      <vt:variant>
        <vt:i4>1</vt:i4>
      </vt:variant>
      <vt:variant>
        <vt:lpstr>Nadpisy snímků</vt:lpstr>
      </vt:variant>
      <vt:variant>
        <vt:i4>39</vt:i4>
      </vt:variant>
    </vt:vector>
  </HeadingPairs>
  <TitlesOfParts>
    <vt:vector size="40" baseType="lpstr">
      <vt:lpstr>Office Theme</vt:lpstr>
      <vt:lpstr>Prezentace aplikace PowerPoint</vt:lpstr>
      <vt:lpstr>„Organizace v sociálních službách jsou okolnostmi stále více tlačeny vystupovat navenek jako značka. Kdo tento fakt dříve přijme, bude mít snažší život.“  Mgr. Eva Baez – marketingová specialistka  Virtual Visit s.r.o.  </vt:lpstr>
      <vt:lpstr>Co je to komunikační  strategie?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„Změna loga obvykle znamená proměnu celé vizuální identity. Proto je klíčové pochopit potřeby domova a jeho záměrů nejen pro komunikaci navenek, ale také dovnitř - např. prezentaci vůči svému personálu a týmu.“ Grafik Virtual Visit s.r.o., Lukáš Homola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Jaké to je u vás pracovat a proč to dává smysl?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 </vt:lpstr>
      <vt:lpstr>Prezentace aplikace PowerPoint</vt:lpstr>
      <vt:lpstr>Prezentace aplikace PowerPoint</vt:lpstr>
      <vt:lpstr>Prezentace aplikace PowerPoint</vt:lpstr>
      <vt:lpstr>Prezentace aplikace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Nové obzory SSL Haná: vizuální identita jako kompas komunikace</dc:title>
  <dc:subject>PptxGenJS Presentation</dc:subject>
  <dc:creator>Petr Pospíchal, Virtual Visit s.r.o.</dc:creator>
  <cp:lastModifiedBy>Petr Pospichal</cp:lastModifiedBy>
  <cp:revision>7</cp:revision>
  <dcterms:created xsi:type="dcterms:W3CDTF">2026-04-26T12:19:59Z</dcterms:created>
  <dcterms:modified xsi:type="dcterms:W3CDTF">2026-05-11T08:36:57Z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0x010100130A2D56FBFEA944A0AB0164BBE9B91F</vt:lpwstr>
  </property>
  <property fmtid="{D5CDD505-2E9C-101B-9397-08002B2CF9AE}" pid="3" name="_dlc_DocIdItemGuid">
    <vt:lpwstr>bc625cbd-4c74-4796-8f61-fe8c094bbec8</vt:lpwstr>
  </property>
  <property fmtid="{D5CDD505-2E9C-101B-9397-08002B2CF9AE}" pid="4" name="MediaServiceImageTags">
    <vt:lpwstr/>
  </property>
</Properties>
</file>