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sldIdLst>
    <p:sldId id="256" r:id="rId6"/>
    <p:sldId id="269" r:id="rId7"/>
    <p:sldId id="268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8288000" cy="10287000"/>
  <p:notesSz cx="6858000" cy="9144000"/>
  <p:embeddedFontLst>
    <p:embeddedFont>
      <p:font typeface="Inter Bold" panose="020B0604020202020204" charset="0"/>
      <p:regular r:id="rId20"/>
      <p:bold r:id="rId21"/>
    </p:embeddedFont>
    <p:embeddedFont>
      <p:font typeface="Inter Medium" panose="020B0604020202020204" charset="0"/>
      <p:regular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Bold" panose="00000800000000000000" pitchFamily="2" charset="0"/>
      <p:regular r:id="rId31"/>
      <p:bold r:id="rId32"/>
    </p:embeddedFont>
    <p:embeddedFont>
      <p:font typeface="Poppins Medium" panose="00000600000000000000" pitchFamily="2" charset="0"/>
      <p:regular r:id="rId33"/>
      <p:italic r:id="rId34"/>
    </p:embeddedFont>
    <p:embeddedFont>
      <p:font typeface="Poppins Semi-Bold" panose="020B0604020202020204" charset="0"/>
      <p:regular r:id="rId35"/>
      <p:bold r:id="rId36"/>
    </p:embeddedFont>
    <p:embeddedFont>
      <p:font typeface="Poppins Ultra-Bold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0D411-2516-E81E-1223-8E99831309D5}" v="2" dt="2026-05-11T08:55:11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6" autoAdjust="0"/>
    <p:restoredTop sz="94626" autoAdjust="0"/>
  </p:normalViewPr>
  <p:slideViewPr>
    <p:cSldViewPr>
      <p:cViewPr>
        <p:scale>
          <a:sx n="57" d="100"/>
          <a:sy n="57" d="100"/>
        </p:scale>
        <p:origin x="1928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2.fntdata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votná Nikola | Sociální služby Haná" userId="S::nikola.novotna@sslhana.cz::0d68e480-aac6-4bc3-97f2-2763a621017e" providerId="AD" clId="Web-{B6615BA7-5A9D-5464-756C-3F41C5DF3B5C}"/>
    <pc:docChg chg="modSld">
      <pc:chgData name="Novotná Nikola | Sociální služby Haná" userId="S::nikola.novotna@sslhana.cz::0d68e480-aac6-4bc3-97f2-2763a621017e" providerId="AD" clId="Web-{B6615BA7-5A9D-5464-756C-3F41C5DF3B5C}" dt="2026-04-26T17:54:16.723" v="1" actId="20577"/>
      <pc:docMkLst>
        <pc:docMk/>
      </pc:docMkLst>
      <pc:sldChg chg="modSp">
        <pc:chgData name="Novotná Nikola | Sociální služby Haná" userId="S::nikola.novotna@sslhana.cz::0d68e480-aac6-4bc3-97f2-2763a621017e" providerId="AD" clId="Web-{B6615BA7-5A9D-5464-756C-3F41C5DF3B5C}" dt="2026-04-26T17:54:16.723" v="1" actId="20577"/>
        <pc:sldMkLst>
          <pc:docMk/>
          <pc:sldMk cId="0" sldId="257"/>
        </pc:sldMkLst>
        <pc:spChg chg="mod">
          <ac:chgData name="Novotná Nikola | Sociální služby Haná" userId="S::nikola.novotna@sslhana.cz::0d68e480-aac6-4bc3-97f2-2763a621017e" providerId="AD" clId="Web-{B6615BA7-5A9D-5464-756C-3F41C5DF3B5C}" dt="2026-04-26T17:54:16.723" v="1" actId="20577"/>
          <ac:spMkLst>
            <pc:docMk/>
            <pc:sldMk cId="0" sldId="257"/>
            <ac:spMk id="5" creationId="{00000000-0000-0000-0000-000000000000}"/>
          </ac:spMkLst>
        </pc:spChg>
      </pc:sldChg>
    </pc:docChg>
  </pc:docChgLst>
  <pc:docChgLst>
    <pc:chgData name="Svatava Strnadová | Sociální služby Haná" userId="S::svatava.strnadova@sslhana.cz::a6eeb5d6-5183-46fc-876a-65cd53bade47" providerId="AD" clId="Web-{C290D411-2516-E81E-1223-8E99831309D5}"/>
    <pc:docChg chg="addSld">
      <pc:chgData name="Svatava Strnadová | Sociální služby Haná" userId="S::svatava.strnadova@sslhana.cz::a6eeb5d6-5183-46fc-876a-65cd53bade47" providerId="AD" clId="Web-{C290D411-2516-E81E-1223-8E99831309D5}" dt="2026-05-11T08:55:11.439" v="1"/>
      <pc:docMkLst>
        <pc:docMk/>
      </pc:docMkLst>
      <pc:sldChg chg="new">
        <pc:chgData name="Svatava Strnadová | Sociální služby Haná" userId="S::svatava.strnadova@sslhana.cz::a6eeb5d6-5183-46fc-876a-65cd53bade47" providerId="AD" clId="Web-{C290D411-2516-E81E-1223-8E99831309D5}" dt="2026-05-11T08:55:09.689" v="0"/>
        <pc:sldMkLst>
          <pc:docMk/>
          <pc:sldMk cId="3814176121" sldId="268"/>
        </pc:sldMkLst>
      </pc:sldChg>
      <pc:sldChg chg="new">
        <pc:chgData name="Svatava Strnadová | Sociální služby Haná" userId="S::svatava.strnadova@sslhana.cz::a6eeb5d6-5183-46fc-876a-65cd53bade47" providerId="AD" clId="Web-{C290D411-2516-E81E-1223-8E99831309D5}" dt="2026-05-11T08:55:11.439" v="1"/>
        <pc:sldMkLst>
          <pc:docMk/>
          <pc:sldMk cId="3808421964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pvAkR7sh9g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jpe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114300" y="0"/>
            <a:ext cx="184023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220900" y="3086100"/>
            <a:ext cx="5846199" cy="2426173"/>
          </a:xfrm>
          <a:custGeom>
            <a:avLst/>
            <a:gdLst/>
            <a:ahLst/>
            <a:cxnLst/>
            <a:rect l="l" t="t" r="r" b="b"/>
            <a:pathLst>
              <a:path w="5846199" h="2426173">
                <a:moveTo>
                  <a:pt x="0" y="0"/>
                </a:moveTo>
                <a:lnTo>
                  <a:pt x="5846200" y="0"/>
                </a:lnTo>
                <a:lnTo>
                  <a:pt x="5846200" y="2426172"/>
                </a:lnTo>
                <a:lnTo>
                  <a:pt x="0" y="2426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198122" y="6302616"/>
            <a:ext cx="8105479" cy="145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5"/>
              </a:lnSpc>
            </a:pPr>
            <a:r>
              <a:rPr lang="en-US" sz="5282" spc="31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let </a:t>
            </a:r>
            <a:r>
              <a:rPr lang="en-US" sz="5282" spc="316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zkušeností</a:t>
            </a:r>
            <a:r>
              <a:rPr lang="en-US" sz="5282" spc="31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  <a:p>
            <a:pPr algn="just">
              <a:lnSpc>
                <a:spcPts val="3896"/>
              </a:lnSpc>
              <a:spcBef>
                <a:spcPct val="0"/>
              </a:spcBef>
            </a:pPr>
            <a:r>
              <a:rPr lang="en-US" sz="2782" spc="166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782" spc="16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82" spc="166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které</a:t>
            </a:r>
            <a:r>
              <a:rPr lang="en-US" sz="2782" spc="16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2782" spc="166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můžete</a:t>
            </a:r>
            <a:r>
              <a:rPr lang="en-US" sz="2782" spc="16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82" spc="166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spolehnout</a:t>
            </a:r>
            <a:endParaRPr lang="en-US" sz="2782" spc="166" dirty="0">
              <a:solidFill>
                <a:srgbClr val="0B648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00599" y="6210300"/>
            <a:ext cx="2397523" cy="17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05"/>
              </a:lnSpc>
              <a:spcBef>
                <a:spcPct val="0"/>
              </a:spcBef>
            </a:pPr>
            <a:r>
              <a:rPr lang="en-US" sz="12000" spc="625" dirty="0">
                <a:solidFill>
                  <a:srgbClr val="0B6480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r>
              <a:rPr lang="en-US" sz="10432" spc="625" dirty="0">
                <a:solidFill>
                  <a:srgbClr val="0B648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216686"/>
            <a:ext cx="891521" cy="891521"/>
          </a:xfrm>
          <a:prstGeom prst="rect">
            <a:avLst/>
          </a:prstGeom>
        </p:spPr>
      </p:pic>
      <p:pic>
        <p:nvPicPr>
          <p:cNvPr id="12" name="Obrázek 11" descr="Obsah obrázku Písmo, snímek obrazovky, Elektricky modrá, symbol&#10;&#10;Obsah generovaný pomocí AI může být nesprávný.">
            <a:extLst>
              <a:ext uri="{FF2B5EF4-FFF2-40B4-BE49-F238E27FC236}">
                <a16:creationId xmlns:a16="http://schemas.microsoft.com/office/drawing/2014/main" id="{A4D12350-CCA0-FD08-F2CB-E98FE125F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5" y="419101"/>
            <a:ext cx="2293183" cy="685799"/>
          </a:xfrm>
          <a:prstGeom prst="rect">
            <a:avLst/>
          </a:prstGeom>
        </p:spPr>
      </p:pic>
      <p:pic>
        <p:nvPicPr>
          <p:cNvPr id="14" name="Obrázek 13" descr="Obsah obrázku text, Písmo, Grafika, snímek obrazovky&#10;&#10;Obsah generovaný pomocí AI může být nesprávný.">
            <a:extLst>
              <a:ext uri="{FF2B5EF4-FFF2-40B4-BE49-F238E27FC236}">
                <a16:creationId xmlns:a16="http://schemas.microsoft.com/office/drawing/2014/main" id="{46812BDD-6D6A-AAE1-7895-CD5C0E41F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81" y="252999"/>
            <a:ext cx="1922487" cy="1079797"/>
          </a:xfrm>
          <a:prstGeom prst="rect">
            <a:avLst/>
          </a:prstGeom>
        </p:spPr>
      </p:pic>
      <p:pic>
        <p:nvPicPr>
          <p:cNvPr id="16" name="Obrázek 15" descr="Obsah obrázku Písmo, Grafika, text, design&#10;&#10;Obsah generovaný pomocí AI může být nesprávný.">
            <a:extLst>
              <a:ext uri="{FF2B5EF4-FFF2-40B4-BE49-F238E27FC236}">
                <a16:creationId xmlns:a16="http://schemas.microsoft.com/office/drawing/2014/main" id="{58AEE30A-A130-8CFD-C2CF-F7A9B58C0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07" y="284898"/>
            <a:ext cx="11430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5562600" y="-1181100"/>
            <a:ext cx="24074653" cy="16049769"/>
          </a:xfrm>
          <a:custGeom>
            <a:avLst/>
            <a:gdLst/>
            <a:ahLst/>
            <a:cxnLst/>
            <a:rect l="l" t="t" r="r" b="b"/>
            <a:pathLst>
              <a:path w="24074653" h="16049769">
                <a:moveTo>
                  <a:pt x="0" y="0"/>
                </a:moveTo>
                <a:lnTo>
                  <a:pt x="24074654" y="0"/>
                </a:lnTo>
                <a:lnTo>
                  <a:pt x="24074654" y="16049768"/>
                </a:lnTo>
                <a:lnTo>
                  <a:pt x="0" y="16049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212731" y="718014"/>
            <a:ext cx="9317045" cy="13192275"/>
          </a:xfrm>
          <a:custGeom>
            <a:avLst/>
            <a:gdLst/>
            <a:ahLst/>
            <a:cxnLst/>
            <a:rect l="l" t="t" r="r" b="b"/>
            <a:pathLst>
              <a:path w="9317045" h="13192275">
                <a:moveTo>
                  <a:pt x="0" y="0"/>
                </a:moveTo>
                <a:lnTo>
                  <a:pt x="9317045" y="0"/>
                </a:lnTo>
                <a:lnTo>
                  <a:pt x="9317045" y="13192275"/>
                </a:lnTo>
                <a:lnTo>
                  <a:pt x="0" y="1319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710699" y="3730002"/>
            <a:ext cx="1767126" cy="546968"/>
          </a:xfrm>
          <a:custGeom>
            <a:avLst/>
            <a:gdLst/>
            <a:ahLst/>
            <a:cxnLst/>
            <a:rect l="l" t="t" r="r" b="b"/>
            <a:pathLst>
              <a:path w="1767126" h="546968">
                <a:moveTo>
                  <a:pt x="0" y="0"/>
                </a:moveTo>
                <a:lnTo>
                  <a:pt x="1767126" y="0"/>
                </a:lnTo>
                <a:lnTo>
                  <a:pt x="1767126" y="546968"/>
                </a:lnTo>
                <a:lnTo>
                  <a:pt x="0" y="546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96619" y="1218619"/>
            <a:ext cx="15214981" cy="1713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35"/>
              </a:lnSpc>
              <a:spcBef>
                <a:spcPct val="0"/>
              </a:spcBef>
            </a:pP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Lze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provádět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plnohodnotnou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hygienu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klientů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přímo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lůžku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6619" y="3547137"/>
            <a:ext cx="9579503" cy="145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5"/>
              </a:lnSpc>
            </a:pPr>
            <a:r>
              <a:rPr lang="en-US" sz="5282" b="1" spc="316" dirty="0">
                <a:solidFill>
                  <a:srgbClr val="0B64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RUBY</a:t>
            </a:r>
          </a:p>
          <a:p>
            <a:pPr algn="just">
              <a:lnSpc>
                <a:spcPts val="3896"/>
              </a:lnSpc>
              <a:spcBef>
                <a:spcPct val="0"/>
              </a:spcBef>
            </a:pP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Mobilní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sprchový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systém</a:t>
            </a:r>
            <a:endParaRPr lang="en-US" sz="2782" b="1" spc="166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6619" y="5325745"/>
            <a:ext cx="10624824" cy="371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Mobilní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systém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se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zásobníkem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vody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ohřevem</a:t>
            </a: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Ruční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sprcha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s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integrovaným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ovladačem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proudu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vody</a:t>
            </a: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Speciální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nepromokavé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prostěradlo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,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které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lze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instalovat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přímo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lůžko</a:t>
            </a: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Bezpečnostní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systém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proti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opaření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, max. 41 ℃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Automatické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mytí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desinfekce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rozvodů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zásobníků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vody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algn="l">
              <a:lnSpc>
                <a:spcPts val="4965"/>
              </a:lnSpc>
            </a:pP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4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5786653" y="-1342465"/>
            <a:ext cx="24074653" cy="16049769"/>
          </a:xfrm>
          <a:custGeom>
            <a:avLst/>
            <a:gdLst/>
            <a:ahLst/>
            <a:cxnLst/>
            <a:rect l="l" t="t" r="r" b="b"/>
            <a:pathLst>
              <a:path w="24074653" h="16049769">
                <a:moveTo>
                  <a:pt x="0" y="0"/>
                </a:moveTo>
                <a:lnTo>
                  <a:pt x="24074653" y="0"/>
                </a:lnTo>
                <a:lnTo>
                  <a:pt x="24074653" y="16049769"/>
                </a:lnTo>
                <a:lnTo>
                  <a:pt x="0" y="1604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625579" y="2736090"/>
            <a:ext cx="10641604" cy="6690403"/>
          </a:xfrm>
          <a:custGeom>
            <a:avLst/>
            <a:gdLst/>
            <a:ahLst/>
            <a:cxnLst/>
            <a:rect l="l" t="t" r="r" b="b"/>
            <a:pathLst>
              <a:path w="10641604" h="6690403">
                <a:moveTo>
                  <a:pt x="0" y="0"/>
                </a:moveTo>
                <a:lnTo>
                  <a:pt x="10641603" y="0"/>
                </a:lnTo>
                <a:lnTo>
                  <a:pt x="10641603" y="6690403"/>
                </a:lnTo>
                <a:lnTo>
                  <a:pt x="0" y="6690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68" b="-1214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360647" y="3394102"/>
            <a:ext cx="1239265" cy="590812"/>
          </a:xfrm>
          <a:custGeom>
            <a:avLst/>
            <a:gdLst/>
            <a:ahLst/>
            <a:cxnLst/>
            <a:rect l="l" t="t" r="r" b="b"/>
            <a:pathLst>
              <a:path w="1239265" h="590812">
                <a:moveTo>
                  <a:pt x="0" y="0"/>
                </a:moveTo>
                <a:lnTo>
                  <a:pt x="1239265" y="0"/>
                </a:lnTo>
                <a:lnTo>
                  <a:pt x="1239265" y="590813"/>
                </a:lnTo>
                <a:lnTo>
                  <a:pt x="0" y="590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96619" y="993215"/>
            <a:ext cx="16057284" cy="171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5"/>
              </a:lnSpc>
              <a:spcBef>
                <a:spcPct val="0"/>
              </a:spcBef>
            </a:pP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Jaké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jsou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výhody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automatických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aktivních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matrací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6619" y="3251227"/>
            <a:ext cx="6964028" cy="145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5"/>
              </a:lnSpc>
            </a:pPr>
            <a:r>
              <a:rPr lang="en-US" sz="5282" b="1" spc="316" dirty="0" err="1">
                <a:solidFill>
                  <a:srgbClr val="0B64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CuroCell</a:t>
            </a:r>
            <a:r>
              <a:rPr lang="en-US" sz="5282" b="1" spc="316" dirty="0">
                <a:solidFill>
                  <a:srgbClr val="0B64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Ci17 PRO</a:t>
            </a:r>
          </a:p>
          <a:p>
            <a:pPr algn="just">
              <a:lnSpc>
                <a:spcPts val="3896"/>
              </a:lnSpc>
              <a:spcBef>
                <a:spcPct val="0"/>
              </a:spcBef>
            </a:pP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Antidekubitní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matrace</a:t>
            </a:r>
            <a:endParaRPr lang="en-US" sz="2782" b="1" spc="166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6619" y="4876800"/>
            <a:ext cx="9333182" cy="496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Vyvinuto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prevenci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léčbu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proleženin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až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do 4.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stupně</a:t>
            </a: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Speciální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technologie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GALP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zajišťuje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optimální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rozložení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tlaku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snížení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špičkových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tlaků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lepší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prokrvení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tkání</a:t>
            </a: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Jemný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alternující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režim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GALP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minimalizuje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vibrace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zvyšuje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tak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komfort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Bezpečnostní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vzduchová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matrace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eliminuje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střižné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síly</a:t>
            </a: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Konstantně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nízký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tlak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maximální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tlak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péči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klienta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  <a:p>
            <a:pPr algn="l">
              <a:lnSpc>
                <a:spcPts val="4965"/>
              </a:lnSpc>
            </a:pP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5786653" y="-1342465"/>
            <a:ext cx="24074653" cy="16049769"/>
          </a:xfrm>
          <a:custGeom>
            <a:avLst/>
            <a:gdLst/>
            <a:ahLst/>
            <a:cxnLst/>
            <a:rect l="l" t="t" r="r" b="b"/>
            <a:pathLst>
              <a:path w="24074653" h="16049769">
                <a:moveTo>
                  <a:pt x="0" y="0"/>
                </a:moveTo>
                <a:lnTo>
                  <a:pt x="24074653" y="0"/>
                </a:lnTo>
                <a:lnTo>
                  <a:pt x="24074653" y="16049769"/>
                </a:lnTo>
                <a:lnTo>
                  <a:pt x="0" y="1604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344321" y="3175161"/>
            <a:ext cx="8260555" cy="6669633"/>
          </a:xfrm>
          <a:custGeom>
            <a:avLst/>
            <a:gdLst/>
            <a:ahLst/>
            <a:cxnLst/>
            <a:rect l="l" t="t" r="r" b="b"/>
            <a:pathLst>
              <a:path w="8260555" h="6669633">
                <a:moveTo>
                  <a:pt x="0" y="0"/>
                </a:moveTo>
                <a:lnTo>
                  <a:pt x="8260555" y="0"/>
                </a:lnTo>
                <a:lnTo>
                  <a:pt x="8260555" y="6669633"/>
                </a:lnTo>
                <a:lnTo>
                  <a:pt x="0" y="6669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05" t="-18607" r="-8819" b="-929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96619" y="993215"/>
            <a:ext cx="16057284" cy="171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5"/>
              </a:lnSpc>
              <a:spcBef>
                <a:spcPct val="0"/>
              </a:spcBef>
            </a:pP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Jak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vyzrát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leterální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polohování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ulevit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klientům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personálu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6619" y="3138525"/>
            <a:ext cx="5830574" cy="145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5"/>
              </a:lnSpc>
            </a:pPr>
            <a:r>
              <a:rPr lang="en-US" sz="5282" b="1" spc="316" dirty="0" err="1">
                <a:solidFill>
                  <a:srgbClr val="0B64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KomfiTilt</a:t>
            </a:r>
            <a:endParaRPr lang="en-US" sz="5282" b="1" spc="316" dirty="0">
              <a:solidFill>
                <a:srgbClr val="0B6480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algn="just">
              <a:lnSpc>
                <a:spcPts val="3896"/>
              </a:lnSpc>
              <a:spcBef>
                <a:spcPct val="0"/>
              </a:spcBef>
            </a:pP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Systém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laterálního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náklonu</a:t>
            </a:r>
            <a:endParaRPr lang="en-US" sz="2782" b="1" spc="166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96619" y="4876800"/>
            <a:ext cx="10340033" cy="504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Automatické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laterální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polohování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usnadňuje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fyzicky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náročné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manuální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přetáčení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klientů</a:t>
            </a: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Omezuje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tření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smykové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síly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působící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tkáně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klienta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při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polohování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Snižuje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zátěž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pečující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personál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–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polohování</a:t>
            </a:r>
            <a:r>
              <a:rPr lang="en-US" sz="1986" b="1" spc="119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hygiena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klientů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stlaní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lůžka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Nastavení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délky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cyklu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10, 30, 60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minut</a:t>
            </a: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Nastavení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typu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náklonu</a:t>
            </a:r>
            <a:r>
              <a:rPr lang="en-US" sz="1986" b="1" spc="119" dirty="0">
                <a:solidFill>
                  <a:srgbClr val="0B648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</a:p>
          <a:p>
            <a:pPr algn="l">
              <a:lnSpc>
                <a:spcPts val="4965"/>
              </a:lnSpc>
            </a:pPr>
            <a:endParaRPr lang="en-US" sz="1986" b="1" spc="119" dirty="0">
              <a:solidFill>
                <a:srgbClr val="0B648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Freeform 7" descr="Upscale Image"/>
          <p:cNvSpPr/>
          <p:nvPr/>
        </p:nvSpPr>
        <p:spPr>
          <a:xfrm>
            <a:off x="5104374" y="3093686"/>
            <a:ext cx="1753399" cy="1235003"/>
          </a:xfrm>
          <a:custGeom>
            <a:avLst/>
            <a:gdLst/>
            <a:ahLst/>
            <a:cxnLst/>
            <a:rect l="l" t="t" r="r" b="b"/>
            <a:pathLst>
              <a:path w="1753399" h="1235003">
                <a:moveTo>
                  <a:pt x="0" y="0"/>
                </a:moveTo>
                <a:lnTo>
                  <a:pt x="1753398" y="0"/>
                </a:lnTo>
                <a:lnTo>
                  <a:pt x="1753398" y="1235002"/>
                </a:lnTo>
                <a:lnTo>
                  <a:pt x="0" y="1235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>
            <a:hlinkClick r:id="rId2" tooltip="https://youtu.be/pvAkR7sh9gg"/>
          </p:cNvPr>
          <p:cNvSpPr/>
          <p:nvPr/>
        </p:nvSpPr>
        <p:spPr>
          <a:xfrm flipH="1">
            <a:off x="0" y="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18288000" y="0"/>
                </a:moveTo>
                <a:lnTo>
                  <a:pt x="0" y="0"/>
                </a:lnTo>
                <a:lnTo>
                  <a:pt x="0" y="12192000"/>
                </a:lnTo>
                <a:lnTo>
                  <a:pt x="18288000" y="12192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091260" y="1770528"/>
            <a:ext cx="8105479" cy="103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5"/>
              </a:lnSpc>
              <a:spcBef>
                <a:spcPct val="0"/>
              </a:spcBef>
            </a:pPr>
            <a:r>
              <a:rPr lang="en-US" sz="5782" spc="346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Čekají nás změny!</a:t>
            </a:r>
          </a:p>
        </p:txBody>
      </p:sp>
      <p:sp>
        <p:nvSpPr>
          <p:cNvPr id="4" name="Freeform 4" descr="Upscale Image">
            <a:hlinkClick r:id="rId2"/>
          </p:cNvPr>
          <p:cNvSpPr/>
          <p:nvPr/>
        </p:nvSpPr>
        <p:spPr>
          <a:xfrm>
            <a:off x="6153566" y="3771900"/>
            <a:ext cx="5980868" cy="4227464"/>
          </a:xfrm>
          <a:custGeom>
            <a:avLst/>
            <a:gdLst/>
            <a:ahLst/>
            <a:cxnLst/>
            <a:rect l="l" t="t" r="r" b="b"/>
            <a:pathLst>
              <a:path w="5980868" h="4227464">
                <a:moveTo>
                  <a:pt x="0" y="0"/>
                </a:moveTo>
                <a:lnTo>
                  <a:pt x="5980868" y="0"/>
                </a:lnTo>
                <a:lnTo>
                  <a:pt x="5980868" y="4227464"/>
                </a:lnTo>
                <a:lnTo>
                  <a:pt x="0" y="4227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89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066" y="8572500"/>
            <a:ext cx="1136966" cy="1136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505943" y="2690331"/>
            <a:ext cx="5276113" cy="2189587"/>
          </a:xfrm>
          <a:custGeom>
            <a:avLst/>
            <a:gdLst/>
            <a:ahLst/>
            <a:cxnLst/>
            <a:rect l="l" t="t" r="r" b="b"/>
            <a:pathLst>
              <a:path w="5276113" h="2189587">
                <a:moveTo>
                  <a:pt x="0" y="0"/>
                </a:moveTo>
                <a:lnTo>
                  <a:pt x="5276114" y="0"/>
                </a:lnTo>
                <a:lnTo>
                  <a:pt x="5276114" y="2189587"/>
                </a:lnTo>
                <a:lnTo>
                  <a:pt x="0" y="2189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977364" y="5934075"/>
            <a:ext cx="10333273" cy="105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5841" spc="350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Děkujeme,že</a:t>
            </a:r>
            <a:r>
              <a:rPr lang="en-US" sz="5841" spc="350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841" spc="350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jste</a:t>
            </a:r>
            <a:r>
              <a:rPr lang="en-US" sz="5841" spc="350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s </a:t>
            </a:r>
            <a:r>
              <a:rPr lang="en-US" sz="5841" spc="350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námi</a:t>
            </a:r>
            <a:r>
              <a:rPr lang="en-US" sz="5841" spc="350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0826" y="178563"/>
            <a:ext cx="1231138" cy="1231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42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17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2719831" y="0"/>
            <a:ext cx="21007831" cy="14005221"/>
          </a:xfrm>
          <a:custGeom>
            <a:avLst/>
            <a:gdLst/>
            <a:ahLst/>
            <a:cxnLst/>
            <a:rect l="l" t="t" r="r" b="b"/>
            <a:pathLst>
              <a:path w="21007831" h="14005221">
                <a:moveTo>
                  <a:pt x="0" y="0"/>
                </a:moveTo>
                <a:lnTo>
                  <a:pt x="21007831" y="0"/>
                </a:lnTo>
                <a:lnTo>
                  <a:pt x="21007831" y="14005221"/>
                </a:lnTo>
                <a:lnTo>
                  <a:pt x="0" y="14005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3" name="Group 3"/>
          <p:cNvGrpSpPr/>
          <p:nvPr/>
        </p:nvGrpSpPr>
        <p:grpSpPr>
          <a:xfrm>
            <a:off x="2355160" y="3387251"/>
            <a:ext cx="8320355" cy="5361083"/>
            <a:chOff x="0" y="-304800"/>
            <a:chExt cx="11093807" cy="7148112"/>
          </a:xfrm>
        </p:grpSpPr>
        <p:sp>
          <p:nvSpPr>
            <p:cNvPr id="4" name="TextBox 4"/>
            <p:cNvSpPr txBox="1"/>
            <p:nvPr/>
          </p:nvSpPr>
          <p:spPr>
            <a:xfrm>
              <a:off x="188554" y="1923204"/>
              <a:ext cx="10905253" cy="1187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95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04800"/>
              <a:ext cx="10905254" cy="714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110"/>
                </a:lnSpc>
              </a:pP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Na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trhu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od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roku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2012</a:t>
              </a:r>
            </a:p>
            <a:p>
              <a:pPr algn="l">
                <a:lnSpc>
                  <a:spcPts val="6110"/>
                </a:lnSpc>
              </a:pP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Stabilní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tým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40+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profesionálů</a:t>
              </a:r>
              <a:endParaRPr lang="en-US" sz="2600" spc="78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6110"/>
                </a:lnSpc>
              </a:pP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Kompletní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služby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, od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návrhu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po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realizaci</a:t>
              </a:r>
              <a:endParaRPr lang="en-US" sz="2600" spc="78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6110"/>
                </a:lnSpc>
              </a:pP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Inovujeme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posouváme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standardy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l">
                <a:lnSpc>
                  <a:spcPts val="6110"/>
                </a:lnSpc>
              </a:pP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v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sociálních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službách</a:t>
              </a:r>
              <a:endParaRPr lang="en-US" sz="2600" spc="78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6110"/>
                </a:lnSpc>
              </a:pP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Silné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servisní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zázemí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– 14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interních</a:t>
              </a:r>
              <a:r>
                <a:rPr lang="en-US" sz="2600" spc="78" dirty="0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600" spc="78" dirty="0" err="1">
                  <a:solidFill>
                    <a:srgbClr val="05445E"/>
                  </a:solidFill>
                  <a:latin typeface="Poppins"/>
                  <a:ea typeface="Poppins"/>
                  <a:cs typeface="Poppins"/>
                  <a:sym typeface="Poppins"/>
                </a:rPr>
                <a:t>techniků</a:t>
              </a:r>
              <a:endParaRPr lang="en-US" sz="2600" spc="78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5875"/>
                </a:lnSpc>
              </a:pPr>
              <a:endParaRPr lang="en-US" sz="2600" spc="78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536360">
            <a:off x="9229222" y="1870199"/>
            <a:ext cx="4686325" cy="4674609"/>
          </a:xfrm>
          <a:custGeom>
            <a:avLst/>
            <a:gdLst/>
            <a:ahLst/>
            <a:cxnLst/>
            <a:rect l="l" t="t" r="r" b="b"/>
            <a:pathLst>
              <a:path w="4686325" h="4674609">
                <a:moveTo>
                  <a:pt x="0" y="0"/>
                </a:moveTo>
                <a:lnTo>
                  <a:pt x="4686325" y="0"/>
                </a:lnTo>
                <a:lnTo>
                  <a:pt x="4686325" y="4674609"/>
                </a:lnTo>
                <a:lnTo>
                  <a:pt x="0" y="46746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9338113" y="-1519650"/>
            <a:ext cx="10867583" cy="9379380"/>
            <a:chOff x="0" y="0"/>
            <a:chExt cx="1031040" cy="8898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1040" cy="889850"/>
            </a:xfrm>
            <a:custGeom>
              <a:avLst/>
              <a:gdLst/>
              <a:ahLst/>
              <a:cxnLst/>
              <a:rect l="l" t="t" r="r" b="b"/>
              <a:pathLst>
                <a:path w="1031040" h="889850">
                  <a:moveTo>
                    <a:pt x="515520" y="0"/>
                  </a:moveTo>
                  <a:cubicBezTo>
                    <a:pt x="230806" y="0"/>
                    <a:pt x="0" y="199200"/>
                    <a:pt x="0" y="444925"/>
                  </a:cubicBezTo>
                  <a:cubicBezTo>
                    <a:pt x="0" y="690650"/>
                    <a:pt x="230806" y="889850"/>
                    <a:pt x="515520" y="889850"/>
                  </a:cubicBezTo>
                  <a:cubicBezTo>
                    <a:pt x="800234" y="889850"/>
                    <a:pt x="1031040" y="690650"/>
                    <a:pt x="1031040" y="444925"/>
                  </a:cubicBezTo>
                  <a:cubicBezTo>
                    <a:pt x="1031040" y="199200"/>
                    <a:pt x="800234" y="0"/>
                    <a:pt x="515520" y="0"/>
                  </a:cubicBezTo>
                  <a:close/>
                </a:path>
              </a:pathLst>
            </a:custGeom>
            <a:blipFill>
              <a:blip r:embed="rId4"/>
              <a:stretch>
                <a:fillRect l="-30596" r="-1508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1459809" y="3615851"/>
            <a:ext cx="453419" cy="408644"/>
          </a:xfrm>
          <a:custGeom>
            <a:avLst/>
            <a:gdLst/>
            <a:ahLst/>
            <a:cxnLst/>
            <a:rect l="l" t="t" r="r" b="b"/>
            <a:pathLst>
              <a:path w="453419" h="408644">
                <a:moveTo>
                  <a:pt x="0" y="0"/>
                </a:moveTo>
                <a:lnTo>
                  <a:pt x="453420" y="0"/>
                </a:lnTo>
                <a:lnTo>
                  <a:pt x="453420" y="408644"/>
                </a:lnTo>
                <a:lnTo>
                  <a:pt x="0" y="4086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17878" y="4478830"/>
            <a:ext cx="561733" cy="312464"/>
          </a:xfrm>
          <a:custGeom>
            <a:avLst/>
            <a:gdLst/>
            <a:ahLst/>
            <a:cxnLst/>
            <a:rect l="l" t="t" r="r" b="b"/>
            <a:pathLst>
              <a:path w="561733" h="312464">
                <a:moveTo>
                  <a:pt x="0" y="0"/>
                </a:moveTo>
                <a:lnTo>
                  <a:pt x="561732" y="0"/>
                </a:lnTo>
                <a:lnTo>
                  <a:pt x="561732" y="312464"/>
                </a:lnTo>
                <a:lnTo>
                  <a:pt x="0" y="3124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1" name="Freeform 11"/>
          <p:cNvSpPr/>
          <p:nvPr/>
        </p:nvSpPr>
        <p:spPr>
          <a:xfrm>
            <a:off x="1417878" y="5143500"/>
            <a:ext cx="514853" cy="514853"/>
          </a:xfrm>
          <a:custGeom>
            <a:avLst/>
            <a:gdLst/>
            <a:ahLst/>
            <a:cxnLst/>
            <a:rect l="l" t="t" r="r" b="b"/>
            <a:pathLst>
              <a:path w="514853" h="514853">
                <a:moveTo>
                  <a:pt x="0" y="0"/>
                </a:moveTo>
                <a:lnTo>
                  <a:pt x="514853" y="0"/>
                </a:lnTo>
                <a:lnTo>
                  <a:pt x="514853" y="514853"/>
                </a:lnTo>
                <a:lnTo>
                  <a:pt x="0" y="5148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456199" y="5880483"/>
            <a:ext cx="501550" cy="607939"/>
          </a:xfrm>
          <a:custGeom>
            <a:avLst/>
            <a:gdLst/>
            <a:ahLst/>
            <a:cxnLst/>
            <a:rect l="l" t="t" r="r" b="b"/>
            <a:pathLst>
              <a:path w="501550" h="607939">
                <a:moveTo>
                  <a:pt x="0" y="0"/>
                </a:moveTo>
                <a:lnTo>
                  <a:pt x="501550" y="0"/>
                </a:lnTo>
                <a:lnTo>
                  <a:pt x="501550" y="607939"/>
                </a:lnTo>
                <a:lnTo>
                  <a:pt x="0" y="607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512387" y="7341679"/>
            <a:ext cx="432896" cy="518051"/>
          </a:xfrm>
          <a:custGeom>
            <a:avLst/>
            <a:gdLst/>
            <a:ahLst/>
            <a:cxnLst/>
            <a:rect l="l" t="t" r="r" b="b"/>
            <a:pathLst>
              <a:path w="432896" h="518051">
                <a:moveTo>
                  <a:pt x="0" y="0"/>
                </a:moveTo>
                <a:lnTo>
                  <a:pt x="432896" y="0"/>
                </a:lnTo>
                <a:lnTo>
                  <a:pt x="432896" y="518051"/>
                </a:lnTo>
                <a:lnTo>
                  <a:pt x="0" y="5180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1343768" y="971550"/>
            <a:ext cx="2586038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O </a:t>
            </a:r>
            <a:r>
              <a:rPr lang="en-US" sz="6999" b="1" dirty="0" err="1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nás</a:t>
            </a:r>
            <a:endParaRPr lang="en-US" sz="6999" b="1" dirty="0">
              <a:solidFill>
                <a:srgbClr val="05445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2962203" y="0"/>
            <a:ext cx="21250203" cy="14166802"/>
          </a:xfrm>
          <a:custGeom>
            <a:avLst/>
            <a:gdLst/>
            <a:ahLst/>
            <a:cxnLst/>
            <a:rect l="l" t="t" r="r" b="b"/>
            <a:pathLst>
              <a:path w="21250203" h="14166802">
                <a:moveTo>
                  <a:pt x="0" y="0"/>
                </a:moveTo>
                <a:lnTo>
                  <a:pt x="21250203" y="0"/>
                </a:lnTo>
                <a:lnTo>
                  <a:pt x="21250203" y="14166802"/>
                </a:lnTo>
                <a:lnTo>
                  <a:pt x="0" y="14166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/>
          <p:cNvSpPr/>
          <p:nvPr/>
        </p:nvSpPr>
        <p:spPr>
          <a:xfrm>
            <a:off x="7433219" y="-5008117"/>
            <a:ext cx="12608130" cy="12608130"/>
          </a:xfrm>
          <a:custGeom>
            <a:avLst/>
            <a:gdLst/>
            <a:ahLst/>
            <a:cxnLst/>
            <a:rect l="l" t="t" r="r" b="b"/>
            <a:pathLst>
              <a:path w="12608130" h="12608130">
                <a:moveTo>
                  <a:pt x="0" y="0"/>
                </a:moveTo>
                <a:lnTo>
                  <a:pt x="12608130" y="0"/>
                </a:lnTo>
                <a:lnTo>
                  <a:pt x="12608130" y="12608131"/>
                </a:lnTo>
                <a:lnTo>
                  <a:pt x="0" y="12608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144000" y="-1111202"/>
            <a:ext cx="11343251" cy="9078507"/>
            <a:chOff x="0" y="0"/>
            <a:chExt cx="1031040" cy="825187"/>
          </a:xfrm>
        </p:grpSpPr>
        <p:sp>
          <p:nvSpPr>
            <p:cNvPr id="5" name="Freeform 5" descr="Upscale Image"/>
            <p:cNvSpPr/>
            <p:nvPr/>
          </p:nvSpPr>
          <p:spPr>
            <a:xfrm>
              <a:off x="0" y="0"/>
              <a:ext cx="1031040" cy="825187"/>
            </a:xfrm>
            <a:custGeom>
              <a:avLst/>
              <a:gdLst/>
              <a:ahLst/>
              <a:cxnLst/>
              <a:rect l="l" t="t" r="r" b="b"/>
              <a:pathLst>
                <a:path w="1031040" h="825187">
                  <a:moveTo>
                    <a:pt x="515520" y="0"/>
                  </a:moveTo>
                  <a:cubicBezTo>
                    <a:pt x="230806" y="0"/>
                    <a:pt x="0" y="184724"/>
                    <a:pt x="0" y="412594"/>
                  </a:cubicBezTo>
                  <a:cubicBezTo>
                    <a:pt x="0" y="640463"/>
                    <a:pt x="230806" y="825187"/>
                    <a:pt x="515520" y="825187"/>
                  </a:cubicBezTo>
                  <a:cubicBezTo>
                    <a:pt x="800234" y="825187"/>
                    <a:pt x="1031040" y="640463"/>
                    <a:pt x="1031040" y="412594"/>
                  </a:cubicBezTo>
                  <a:cubicBezTo>
                    <a:pt x="1031040" y="184724"/>
                    <a:pt x="800234" y="0"/>
                    <a:pt x="515520" y="0"/>
                  </a:cubicBezTo>
                  <a:close/>
                </a:path>
              </a:pathLst>
            </a:custGeom>
            <a:blipFill>
              <a:blip r:embed="rId4"/>
              <a:stretch>
                <a:fillRect l="-36536" t="-19541" r="-36430" b="-3245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54481" y="5742685"/>
            <a:ext cx="8602015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1865533" y="6096754"/>
            <a:ext cx="395542" cy="395542"/>
          </a:xfrm>
          <a:custGeom>
            <a:avLst/>
            <a:gdLst/>
            <a:ahLst/>
            <a:cxnLst/>
            <a:rect l="l" t="t" r="r" b="b"/>
            <a:pathLst>
              <a:path w="395542" h="395542">
                <a:moveTo>
                  <a:pt x="0" y="0"/>
                </a:moveTo>
                <a:lnTo>
                  <a:pt x="395543" y="0"/>
                </a:lnTo>
                <a:lnTo>
                  <a:pt x="395543" y="395543"/>
                </a:lnTo>
                <a:lnTo>
                  <a:pt x="0" y="3955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937662" y="6791009"/>
            <a:ext cx="296950" cy="472286"/>
          </a:xfrm>
          <a:custGeom>
            <a:avLst/>
            <a:gdLst/>
            <a:ahLst/>
            <a:cxnLst/>
            <a:rect l="l" t="t" r="r" b="b"/>
            <a:pathLst>
              <a:path w="296950" h="472286">
                <a:moveTo>
                  <a:pt x="0" y="0"/>
                </a:moveTo>
                <a:lnTo>
                  <a:pt x="296950" y="0"/>
                </a:lnTo>
                <a:lnTo>
                  <a:pt x="296950" y="472286"/>
                </a:lnTo>
                <a:lnTo>
                  <a:pt x="0" y="4722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916525" y="7554788"/>
            <a:ext cx="339223" cy="387683"/>
          </a:xfrm>
          <a:custGeom>
            <a:avLst/>
            <a:gdLst/>
            <a:ahLst/>
            <a:cxnLst/>
            <a:rect l="l" t="t" r="r" b="b"/>
            <a:pathLst>
              <a:path w="339223" h="387683">
                <a:moveTo>
                  <a:pt x="0" y="0"/>
                </a:moveTo>
                <a:lnTo>
                  <a:pt x="339223" y="0"/>
                </a:lnTo>
                <a:lnTo>
                  <a:pt x="339223" y="387683"/>
                </a:lnTo>
                <a:lnTo>
                  <a:pt x="0" y="387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803375" y="2980916"/>
            <a:ext cx="419189" cy="447135"/>
          </a:xfrm>
          <a:custGeom>
            <a:avLst/>
            <a:gdLst/>
            <a:ahLst/>
            <a:cxnLst/>
            <a:rect l="l" t="t" r="r" b="b"/>
            <a:pathLst>
              <a:path w="419189" h="447135">
                <a:moveTo>
                  <a:pt x="0" y="0"/>
                </a:moveTo>
                <a:lnTo>
                  <a:pt x="419189" y="0"/>
                </a:lnTo>
                <a:lnTo>
                  <a:pt x="419189" y="447135"/>
                </a:lnTo>
                <a:lnTo>
                  <a:pt x="0" y="447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flipH="1">
            <a:off x="1922772" y="8287444"/>
            <a:ext cx="413283" cy="359556"/>
          </a:xfrm>
          <a:custGeom>
            <a:avLst/>
            <a:gdLst/>
            <a:ahLst/>
            <a:cxnLst/>
            <a:rect l="l" t="t" r="r" b="b"/>
            <a:pathLst>
              <a:path w="413283" h="359556">
                <a:moveTo>
                  <a:pt x="413283" y="0"/>
                </a:moveTo>
                <a:lnTo>
                  <a:pt x="0" y="0"/>
                </a:lnTo>
                <a:lnTo>
                  <a:pt x="0" y="359556"/>
                </a:lnTo>
                <a:lnTo>
                  <a:pt x="413283" y="359556"/>
                </a:lnTo>
                <a:lnTo>
                  <a:pt x="41328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821414" y="3822502"/>
            <a:ext cx="360063" cy="428647"/>
          </a:xfrm>
          <a:custGeom>
            <a:avLst/>
            <a:gdLst/>
            <a:ahLst/>
            <a:cxnLst/>
            <a:rect l="l" t="t" r="r" b="b"/>
            <a:pathLst>
              <a:path w="360063" h="428647">
                <a:moveTo>
                  <a:pt x="0" y="0"/>
                </a:moveTo>
                <a:lnTo>
                  <a:pt x="360063" y="0"/>
                </a:lnTo>
                <a:lnTo>
                  <a:pt x="360063" y="428647"/>
                </a:lnTo>
                <a:lnTo>
                  <a:pt x="0" y="428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867658" y="4566899"/>
            <a:ext cx="391293" cy="468264"/>
          </a:xfrm>
          <a:custGeom>
            <a:avLst/>
            <a:gdLst/>
            <a:ahLst/>
            <a:cxnLst/>
            <a:rect l="l" t="t" r="r" b="b"/>
            <a:pathLst>
              <a:path w="391293" h="468264">
                <a:moveTo>
                  <a:pt x="0" y="0"/>
                </a:moveTo>
                <a:lnTo>
                  <a:pt x="391293" y="0"/>
                </a:lnTo>
                <a:lnTo>
                  <a:pt x="391293" y="468264"/>
                </a:lnTo>
                <a:lnTo>
                  <a:pt x="0" y="4682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867658" y="5384952"/>
            <a:ext cx="359514" cy="352773"/>
          </a:xfrm>
          <a:custGeom>
            <a:avLst/>
            <a:gdLst/>
            <a:ahLst/>
            <a:cxnLst/>
            <a:rect l="l" t="t" r="r" b="b"/>
            <a:pathLst>
              <a:path w="359514" h="352773">
                <a:moveTo>
                  <a:pt x="0" y="0"/>
                </a:moveTo>
                <a:lnTo>
                  <a:pt x="359514" y="0"/>
                </a:lnTo>
                <a:lnTo>
                  <a:pt x="359514" y="352773"/>
                </a:lnTo>
                <a:lnTo>
                  <a:pt x="0" y="3527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2606999" y="2733266"/>
            <a:ext cx="8602015" cy="6479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Přímý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prodej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5857"/>
              </a:lnSpc>
            </a:pP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E-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shopy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5857"/>
              </a:lnSpc>
            </a:pP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Servis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dle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legislativy</a:t>
            </a:r>
            <a:endParaRPr lang="en-US" sz="2899" spc="86" dirty="0">
              <a:solidFill>
                <a:srgbClr val="05445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Velkoobchod</a:t>
            </a:r>
            <a:endParaRPr lang="en-US" sz="2899" spc="86" dirty="0">
              <a:solidFill>
                <a:srgbClr val="05445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Nemocniční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sféra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Výdej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poukazy</a:t>
            </a:r>
            <a:endParaRPr lang="en-US" sz="2899" spc="86" dirty="0">
              <a:solidFill>
                <a:srgbClr val="05445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Působení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Slovensku</a:t>
            </a:r>
            <a:endParaRPr lang="en-US" sz="2899" spc="86" dirty="0">
              <a:solidFill>
                <a:srgbClr val="05445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57"/>
              </a:lnSpc>
            </a:pP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Půjčovna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zdravotnických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spc="86" dirty="0" err="1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pomůcek</a:t>
            </a:r>
            <a:r>
              <a:rPr lang="en-US" sz="2899" spc="86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640"/>
              </a:lnSpc>
            </a:pPr>
            <a:endParaRPr lang="en-US" sz="2899" spc="86" dirty="0">
              <a:solidFill>
                <a:srgbClr val="05445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20262" y="1276899"/>
            <a:ext cx="8398070" cy="97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8"/>
              </a:lnSpc>
              <a:spcBef>
                <a:spcPct val="0"/>
              </a:spcBef>
            </a:pPr>
            <a:r>
              <a:rPr lang="en-US" sz="6098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Široká</a:t>
            </a:r>
            <a:r>
              <a:rPr lang="en-US" sz="6098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6098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škála</a:t>
            </a:r>
            <a:r>
              <a:rPr lang="en-US" sz="6098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6098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služeb</a:t>
            </a:r>
            <a:endParaRPr lang="en-US" sz="6098" b="1" dirty="0">
              <a:solidFill>
                <a:srgbClr val="05445E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6998" y="-11144604"/>
            <a:ext cx="29162164" cy="29342822"/>
            <a:chOff x="0" y="0"/>
            <a:chExt cx="38882886" cy="39123763"/>
          </a:xfrm>
        </p:grpSpPr>
        <p:sp>
          <p:nvSpPr>
            <p:cNvPr id="3" name="Freeform 3"/>
            <p:cNvSpPr/>
            <p:nvPr/>
          </p:nvSpPr>
          <p:spPr>
            <a:xfrm rot="-5400000">
              <a:off x="25126112" y="28564074"/>
              <a:ext cx="6704345" cy="6704345"/>
            </a:xfrm>
            <a:custGeom>
              <a:avLst/>
              <a:gdLst/>
              <a:ahLst/>
              <a:cxnLst/>
              <a:rect l="l" t="t" r="r" b="b"/>
              <a:pathLst>
                <a:path w="6704345" h="6704345">
                  <a:moveTo>
                    <a:pt x="0" y="0"/>
                  </a:moveTo>
                  <a:lnTo>
                    <a:pt x="6704346" y="0"/>
                  </a:lnTo>
                  <a:lnTo>
                    <a:pt x="6704346" y="6704345"/>
                  </a:lnTo>
                  <a:lnTo>
                    <a:pt x="0" y="6704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t="-162" b="-16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35916025" y="31710460"/>
              <a:ext cx="2440355" cy="2440355"/>
            </a:xfrm>
            <a:custGeom>
              <a:avLst/>
              <a:gdLst/>
              <a:ahLst/>
              <a:cxnLst/>
              <a:rect l="l" t="t" r="r" b="b"/>
              <a:pathLst>
                <a:path w="2440355" h="2440355">
                  <a:moveTo>
                    <a:pt x="0" y="0"/>
                  </a:moveTo>
                  <a:lnTo>
                    <a:pt x="2440356" y="0"/>
                  </a:lnTo>
                  <a:lnTo>
                    <a:pt x="2440356" y="2440355"/>
                  </a:lnTo>
                  <a:lnTo>
                    <a:pt x="0" y="2440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t="-162" b="-16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32765824" y="30955831"/>
              <a:ext cx="1520836" cy="1520836"/>
            </a:xfrm>
            <a:custGeom>
              <a:avLst/>
              <a:gdLst/>
              <a:ahLst/>
              <a:cxnLst/>
              <a:rect l="l" t="t" r="r" b="b"/>
              <a:pathLst>
                <a:path w="1520836" h="1520836">
                  <a:moveTo>
                    <a:pt x="0" y="0"/>
                  </a:moveTo>
                  <a:lnTo>
                    <a:pt x="1520836" y="0"/>
                  </a:lnTo>
                  <a:lnTo>
                    <a:pt x="1520836" y="1520836"/>
                  </a:lnTo>
                  <a:lnTo>
                    <a:pt x="0" y="1520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t="-162" b="-16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 descr="Upscale Image"/>
            <p:cNvSpPr/>
            <p:nvPr/>
          </p:nvSpPr>
          <p:spPr>
            <a:xfrm rot="-5400000" flipH="1">
              <a:off x="12286014" y="5319374"/>
              <a:ext cx="31916247" cy="21277498"/>
            </a:xfrm>
            <a:custGeom>
              <a:avLst/>
              <a:gdLst/>
              <a:ahLst/>
              <a:cxnLst/>
              <a:rect l="l" t="t" r="r" b="b"/>
              <a:pathLst>
                <a:path w="31916247" h="21277498">
                  <a:moveTo>
                    <a:pt x="31916246" y="0"/>
                  </a:moveTo>
                  <a:lnTo>
                    <a:pt x="0" y="0"/>
                  </a:lnTo>
                  <a:lnTo>
                    <a:pt x="0" y="21277498"/>
                  </a:lnTo>
                  <a:lnTo>
                    <a:pt x="31916246" y="21277498"/>
                  </a:lnTo>
                  <a:lnTo>
                    <a:pt x="3191624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 rot="-5582192">
              <a:off x="8523988" y="10532545"/>
              <a:ext cx="18162800" cy="18117393"/>
            </a:xfrm>
            <a:custGeom>
              <a:avLst/>
              <a:gdLst/>
              <a:ahLst/>
              <a:cxnLst/>
              <a:rect l="l" t="t" r="r" b="b"/>
              <a:pathLst>
                <a:path w="18162800" h="18117393">
                  <a:moveTo>
                    <a:pt x="0" y="0"/>
                  </a:moveTo>
                  <a:lnTo>
                    <a:pt x="18162800" y="0"/>
                  </a:lnTo>
                  <a:lnTo>
                    <a:pt x="18162800" y="18117393"/>
                  </a:lnTo>
                  <a:lnTo>
                    <a:pt x="0" y="18117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 rot="5157117">
              <a:off x="723394" y="16349116"/>
              <a:ext cx="22053268" cy="21998135"/>
            </a:xfrm>
            <a:custGeom>
              <a:avLst/>
              <a:gdLst/>
              <a:ahLst/>
              <a:cxnLst/>
              <a:rect l="l" t="t" r="r" b="b"/>
              <a:pathLst>
                <a:path w="22053268" h="21998135">
                  <a:moveTo>
                    <a:pt x="0" y="0"/>
                  </a:moveTo>
                  <a:lnTo>
                    <a:pt x="22053268" y="0"/>
                  </a:lnTo>
                  <a:lnTo>
                    <a:pt x="22053268" y="21998135"/>
                  </a:lnTo>
                  <a:lnTo>
                    <a:pt x="0" y="21998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46491" y="685800"/>
            <a:ext cx="12475187" cy="252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1"/>
              </a:lnSpc>
            </a:pPr>
            <a:r>
              <a:rPr lang="en-US" sz="7199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Výhradní</a:t>
            </a:r>
            <a:r>
              <a:rPr lang="en-US" sz="7199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7199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zastoupení</a:t>
            </a:r>
            <a:r>
              <a:rPr lang="en-US" sz="7199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 </a:t>
            </a:r>
          </a:p>
          <a:p>
            <a:pPr algn="l">
              <a:lnSpc>
                <a:spcPts val="8211"/>
              </a:lnSpc>
            </a:pPr>
            <a:r>
              <a:rPr lang="en-US" sz="5100" b="1" dirty="0">
                <a:solidFill>
                  <a:srgbClr val="05445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45+ </a:t>
            </a:r>
            <a:r>
              <a:rPr lang="en-US" sz="5100" b="1" dirty="0" err="1">
                <a:solidFill>
                  <a:srgbClr val="05445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světových</a:t>
            </a:r>
            <a:r>
              <a:rPr lang="en-US" sz="5100" b="1" dirty="0">
                <a:solidFill>
                  <a:srgbClr val="05445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5100" b="1" dirty="0" err="1">
                <a:solidFill>
                  <a:srgbClr val="05445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firem</a:t>
            </a:r>
            <a:r>
              <a:rPr lang="en-US" sz="5100" dirty="0">
                <a:solidFill>
                  <a:srgbClr val="05445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0007" y="6248331"/>
            <a:ext cx="8223221" cy="61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8"/>
              </a:lnSpc>
            </a:pPr>
            <a:endParaRPr/>
          </a:p>
        </p:txBody>
      </p:sp>
      <p:pic>
        <p:nvPicPr>
          <p:cNvPr id="13" name="Obrázek 12" descr="Obsah obrázku snímek obrazovky, text, multimédia, software&#10;&#10;Obsah generovaný pomocí AI může být nesprávný.">
            <a:extLst>
              <a:ext uri="{FF2B5EF4-FFF2-40B4-BE49-F238E27FC236}">
                <a16:creationId xmlns:a16="http://schemas.microsoft.com/office/drawing/2014/main" id="{CE1CD6C7-B12E-A4D6-15A0-627899922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31649" r="10450" b="2562"/>
          <a:stretch>
            <a:fillRect/>
          </a:stretch>
        </p:blipFill>
        <p:spPr>
          <a:xfrm>
            <a:off x="838199" y="3695699"/>
            <a:ext cx="14850397" cy="6410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2210492" y="0"/>
            <a:ext cx="21007831" cy="14005221"/>
          </a:xfrm>
          <a:custGeom>
            <a:avLst/>
            <a:gdLst/>
            <a:ahLst/>
            <a:cxnLst/>
            <a:rect l="l" t="t" r="r" b="b"/>
            <a:pathLst>
              <a:path w="21007831" h="14005221">
                <a:moveTo>
                  <a:pt x="0" y="0"/>
                </a:moveTo>
                <a:lnTo>
                  <a:pt x="21007831" y="0"/>
                </a:lnTo>
                <a:lnTo>
                  <a:pt x="21007831" y="14005221"/>
                </a:lnTo>
                <a:lnTo>
                  <a:pt x="0" y="14005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/>
          <p:cNvSpPr/>
          <p:nvPr/>
        </p:nvSpPr>
        <p:spPr>
          <a:xfrm rot="-5536360">
            <a:off x="9229222" y="1870199"/>
            <a:ext cx="4686325" cy="4674609"/>
          </a:xfrm>
          <a:custGeom>
            <a:avLst/>
            <a:gdLst/>
            <a:ahLst/>
            <a:cxnLst/>
            <a:rect l="l" t="t" r="r" b="b"/>
            <a:pathLst>
              <a:path w="4686325" h="4674609">
                <a:moveTo>
                  <a:pt x="0" y="0"/>
                </a:moveTo>
                <a:lnTo>
                  <a:pt x="4686325" y="0"/>
                </a:lnTo>
                <a:lnTo>
                  <a:pt x="4686325" y="4674609"/>
                </a:lnTo>
                <a:lnTo>
                  <a:pt x="0" y="46746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5375528" y="-2962338"/>
            <a:ext cx="16570072" cy="11992039"/>
            <a:chOff x="0" y="0"/>
            <a:chExt cx="1158121" cy="8538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8121" cy="853863"/>
            </a:xfrm>
            <a:custGeom>
              <a:avLst/>
              <a:gdLst/>
              <a:ahLst/>
              <a:cxnLst/>
              <a:rect l="l" t="t" r="r" b="b"/>
              <a:pathLst>
                <a:path w="1131492" h="837586">
                  <a:moveTo>
                    <a:pt x="565746" y="0"/>
                  </a:moveTo>
                  <a:cubicBezTo>
                    <a:pt x="253293" y="0"/>
                    <a:pt x="0" y="187500"/>
                    <a:pt x="0" y="418793"/>
                  </a:cubicBezTo>
                  <a:cubicBezTo>
                    <a:pt x="0" y="650086"/>
                    <a:pt x="253293" y="837586"/>
                    <a:pt x="565746" y="837586"/>
                  </a:cubicBezTo>
                  <a:cubicBezTo>
                    <a:pt x="878199" y="837586"/>
                    <a:pt x="1131492" y="650086"/>
                    <a:pt x="1131492" y="418793"/>
                  </a:cubicBezTo>
                  <a:cubicBezTo>
                    <a:pt x="1131492" y="187500"/>
                    <a:pt x="878199" y="0"/>
                    <a:pt x="565746" y="0"/>
                  </a:cubicBezTo>
                  <a:close/>
                </a:path>
              </a:pathLst>
            </a:custGeom>
            <a:blipFill>
              <a:blip r:embed="rId4"/>
              <a:stretch>
                <a:fillRect l="-22677" t="-2588" r="-23075" b="-10576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11071" y="1547639"/>
            <a:ext cx="256557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Sklad</a:t>
            </a:r>
            <a:endParaRPr lang="en-US" sz="6999" b="1" dirty="0">
              <a:solidFill>
                <a:srgbClr val="05445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56277" y="6355123"/>
            <a:ext cx="2255437" cy="27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5"/>
              </a:lnSpc>
              <a:spcBef>
                <a:spcPct val="0"/>
              </a:spcBef>
            </a:pPr>
            <a:r>
              <a:rPr lang="en-US" sz="1675" b="1">
                <a:solidFill>
                  <a:srgbClr val="165666"/>
                </a:solidFill>
                <a:latin typeface="Inter Bold"/>
                <a:ea typeface="Inter Bold"/>
                <a:cs typeface="Inter Bold"/>
                <a:sym typeface="Inter Bold"/>
              </a:rPr>
              <a:t>Efektivnost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375528" y="4040808"/>
            <a:ext cx="2917896" cy="3913440"/>
            <a:chOff x="0" y="0"/>
            <a:chExt cx="714856" cy="958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4856" cy="958754"/>
            </a:xfrm>
            <a:custGeom>
              <a:avLst/>
              <a:gdLst/>
              <a:ahLst/>
              <a:cxnLst/>
              <a:rect l="l" t="t" r="r" b="b"/>
              <a:pathLst>
                <a:path w="714856" h="958754">
                  <a:moveTo>
                    <a:pt x="21226" y="0"/>
                  </a:moveTo>
                  <a:lnTo>
                    <a:pt x="693630" y="0"/>
                  </a:lnTo>
                  <a:cubicBezTo>
                    <a:pt x="705353" y="0"/>
                    <a:pt x="714856" y="9503"/>
                    <a:pt x="714856" y="21226"/>
                  </a:cubicBezTo>
                  <a:lnTo>
                    <a:pt x="714856" y="937528"/>
                  </a:lnTo>
                  <a:cubicBezTo>
                    <a:pt x="714856" y="949251"/>
                    <a:pt x="705353" y="958754"/>
                    <a:pt x="693630" y="958754"/>
                  </a:cubicBezTo>
                  <a:lnTo>
                    <a:pt x="21226" y="958754"/>
                  </a:lnTo>
                  <a:cubicBezTo>
                    <a:pt x="9503" y="958754"/>
                    <a:pt x="0" y="949251"/>
                    <a:pt x="0" y="937528"/>
                  </a:cubicBezTo>
                  <a:lnTo>
                    <a:pt x="0" y="21226"/>
                  </a:lnTo>
                  <a:cubicBezTo>
                    <a:pt x="0" y="9503"/>
                    <a:pt x="9503" y="0"/>
                    <a:pt x="2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14856" cy="98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11071" y="4157445"/>
            <a:ext cx="2917896" cy="3913440"/>
            <a:chOff x="0" y="0"/>
            <a:chExt cx="714856" cy="958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4856" cy="958754"/>
            </a:xfrm>
            <a:custGeom>
              <a:avLst/>
              <a:gdLst/>
              <a:ahLst/>
              <a:cxnLst/>
              <a:rect l="l" t="t" r="r" b="b"/>
              <a:pathLst>
                <a:path w="714856" h="958754">
                  <a:moveTo>
                    <a:pt x="21226" y="0"/>
                  </a:moveTo>
                  <a:lnTo>
                    <a:pt x="693630" y="0"/>
                  </a:lnTo>
                  <a:cubicBezTo>
                    <a:pt x="705353" y="0"/>
                    <a:pt x="714856" y="9503"/>
                    <a:pt x="714856" y="21226"/>
                  </a:cubicBezTo>
                  <a:lnTo>
                    <a:pt x="714856" y="937528"/>
                  </a:lnTo>
                  <a:cubicBezTo>
                    <a:pt x="714856" y="949251"/>
                    <a:pt x="705353" y="958754"/>
                    <a:pt x="693630" y="958754"/>
                  </a:cubicBezTo>
                  <a:lnTo>
                    <a:pt x="21226" y="958754"/>
                  </a:lnTo>
                  <a:cubicBezTo>
                    <a:pt x="9503" y="958754"/>
                    <a:pt x="0" y="949251"/>
                    <a:pt x="0" y="937528"/>
                  </a:cubicBezTo>
                  <a:lnTo>
                    <a:pt x="0" y="21226"/>
                  </a:lnTo>
                  <a:cubicBezTo>
                    <a:pt x="0" y="9503"/>
                    <a:pt x="9503" y="0"/>
                    <a:pt x="2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14856" cy="98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700096" y="4507669"/>
            <a:ext cx="822878" cy="825975"/>
          </a:xfrm>
          <a:custGeom>
            <a:avLst/>
            <a:gdLst/>
            <a:ahLst/>
            <a:cxnLst/>
            <a:rect l="l" t="t" r="r" b="b"/>
            <a:pathLst>
              <a:path w="822878" h="825975">
                <a:moveTo>
                  <a:pt x="0" y="0"/>
                </a:moveTo>
                <a:lnTo>
                  <a:pt x="822878" y="0"/>
                </a:lnTo>
                <a:lnTo>
                  <a:pt x="822878" y="825975"/>
                </a:lnTo>
                <a:lnTo>
                  <a:pt x="0" y="8259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6454210" y="4419724"/>
            <a:ext cx="1131366" cy="862667"/>
          </a:xfrm>
          <a:custGeom>
            <a:avLst/>
            <a:gdLst/>
            <a:ahLst/>
            <a:cxnLst/>
            <a:rect l="l" t="t" r="r" b="b"/>
            <a:pathLst>
              <a:path w="1131366" h="862667">
                <a:moveTo>
                  <a:pt x="0" y="0"/>
                </a:moveTo>
                <a:lnTo>
                  <a:pt x="1131366" y="0"/>
                </a:lnTo>
                <a:lnTo>
                  <a:pt x="1131366" y="862667"/>
                </a:lnTo>
                <a:lnTo>
                  <a:pt x="0" y="8626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6" name="Group 16"/>
          <p:cNvGrpSpPr/>
          <p:nvPr/>
        </p:nvGrpSpPr>
        <p:grpSpPr>
          <a:xfrm>
            <a:off x="9377075" y="4058399"/>
            <a:ext cx="2917896" cy="3913440"/>
            <a:chOff x="0" y="0"/>
            <a:chExt cx="714856" cy="958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4856" cy="958754"/>
            </a:xfrm>
            <a:custGeom>
              <a:avLst/>
              <a:gdLst/>
              <a:ahLst/>
              <a:cxnLst/>
              <a:rect l="l" t="t" r="r" b="b"/>
              <a:pathLst>
                <a:path w="714856" h="958754">
                  <a:moveTo>
                    <a:pt x="21226" y="0"/>
                  </a:moveTo>
                  <a:lnTo>
                    <a:pt x="693630" y="0"/>
                  </a:lnTo>
                  <a:cubicBezTo>
                    <a:pt x="705353" y="0"/>
                    <a:pt x="714856" y="9503"/>
                    <a:pt x="714856" y="21226"/>
                  </a:cubicBezTo>
                  <a:lnTo>
                    <a:pt x="714856" y="937528"/>
                  </a:lnTo>
                  <a:cubicBezTo>
                    <a:pt x="714856" y="949251"/>
                    <a:pt x="705353" y="958754"/>
                    <a:pt x="693630" y="958754"/>
                  </a:cubicBezTo>
                  <a:lnTo>
                    <a:pt x="21226" y="958754"/>
                  </a:lnTo>
                  <a:cubicBezTo>
                    <a:pt x="9503" y="958754"/>
                    <a:pt x="0" y="949251"/>
                    <a:pt x="0" y="937528"/>
                  </a:cubicBezTo>
                  <a:lnTo>
                    <a:pt x="0" y="21226"/>
                  </a:lnTo>
                  <a:cubicBezTo>
                    <a:pt x="0" y="9503"/>
                    <a:pt x="9503" y="0"/>
                    <a:pt x="2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714856" cy="98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06211" y="4393284"/>
            <a:ext cx="1059626" cy="1054744"/>
          </a:xfrm>
          <a:custGeom>
            <a:avLst/>
            <a:gdLst/>
            <a:ahLst/>
            <a:cxnLst/>
            <a:rect l="l" t="t" r="r" b="b"/>
            <a:pathLst>
              <a:path w="1059626" h="1054744">
                <a:moveTo>
                  <a:pt x="0" y="0"/>
                </a:moveTo>
                <a:lnTo>
                  <a:pt x="1059625" y="0"/>
                </a:lnTo>
                <a:lnTo>
                  <a:pt x="1059625" y="1054744"/>
                </a:lnTo>
                <a:lnTo>
                  <a:pt x="0" y="1054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0" name="Group 20"/>
          <p:cNvGrpSpPr/>
          <p:nvPr/>
        </p:nvGrpSpPr>
        <p:grpSpPr>
          <a:xfrm>
            <a:off x="13402650" y="4030898"/>
            <a:ext cx="2917896" cy="3913440"/>
            <a:chOff x="0" y="0"/>
            <a:chExt cx="714856" cy="9587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4856" cy="958754"/>
            </a:xfrm>
            <a:custGeom>
              <a:avLst/>
              <a:gdLst/>
              <a:ahLst/>
              <a:cxnLst/>
              <a:rect l="l" t="t" r="r" b="b"/>
              <a:pathLst>
                <a:path w="714856" h="958754">
                  <a:moveTo>
                    <a:pt x="21226" y="0"/>
                  </a:moveTo>
                  <a:lnTo>
                    <a:pt x="693630" y="0"/>
                  </a:lnTo>
                  <a:cubicBezTo>
                    <a:pt x="705353" y="0"/>
                    <a:pt x="714856" y="9503"/>
                    <a:pt x="714856" y="21226"/>
                  </a:cubicBezTo>
                  <a:lnTo>
                    <a:pt x="714856" y="937528"/>
                  </a:lnTo>
                  <a:cubicBezTo>
                    <a:pt x="714856" y="949251"/>
                    <a:pt x="705353" y="958754"/>
                    <a:pt x="693630" y="958754"/>
                  </a:cubicBezTo>
                  <a:lnTo>
                    <a:pt x="21226" y="958754"/>
                  </a:lnTo>
                  <a:cubicBezTo>
                    <a:pt x="9503" y="958754"/>
                    <a:pt x="0" y="949251"/>
                    <a:pt x="0" y="937528"/>
                  </a:cubicBezTo>
                  <a:lnTo>
                    <a:pt x="0" y="21226"/>
                  </a:lnTo>
                  <a:cubicBezTo>
                    <a:pt x="0" y="9503"/>
                    <a:pt x="9503" y="0"/>
                    <a:pt x="2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714856" cy="987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450328" y="4393284"/>
            <a:ext cx="901327" cy="1054744"/>
          </a:xfrm>
          <a:custGeom>
            <a:avLst/>
            <a:gdLst/>
            <a:ahLst/>
            <a:cxnLst/>
            <a:rect l="l" t="t" r="r" b="b"/>
            <a:pathLst>
              <a:path w="901327" h="1054744">
                <a:moveTo>
                  <a:pt x="0" y="0"/>
                </a:moveTo>
                <a:lnTo>
                  <a:pt x="901327" y="0"/>
                </a:lnTo>
                <a:lnTo>
                  <a:pt x="901327" y="1054744"/>
                </a:lnTo>
                <a:lnTo>
                  <a:pt x="0" y="1054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TextBox 24"/>
          <p:cNvSpPr txBox="1"/>
          <p:nvPr/>
        </p:nvSpPr>
        <p:spPr>
          <a:xfrm>
            <a:off x="1885774" y="6317711"/>
            <a:ext cx="2363919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700" b="1" dirty="0" err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Široká</a:t>
            </a:r>
            <a:r>
              <a:rPr lang="en-US" sz="1700" b="1" dirty="0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1700" b="1" dirty="0" err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skladová</a:t>
            </a:r>
            <a:r>
              <a:rPr lang="en-US" sz="1700" b="1" dirty="0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1700" b="1" dirty="0" err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dostupnost</a:t>
            </a:r>
            <a:r>
              <a:rPr lang="en-US" sz="1700" b="1" dirty="0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 pro </a:t>
            </a:r>
            <a:r>
              <a:rPr lang="en-US" sz="1700" b="1" dirty="0" err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okamžité</a:t>
            </a:r>
            <a:r>
              <a:rPr lang="en-US" sz="1700" b="1" dirty="0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sz="1700" b="1" dirty="0" err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odběry</a:t>
            </a:r>
            <a:endParaRPr lang="en-US" sz="1700" b="1" dirty="0">
              <a:solidFill>
                <a:srgbClr val="165666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652587" y="5639429"/>
            <a:ext cx="291789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65666"/>
                </a:solidFill>
                <a:latin typeface="Inter Bold"/>
                <a:ea typeface="Inter Bold"/>
                <a:cs typeface="Inter Bold"/>
                <a:sym typeface="Inter Bold"/>
              </a:rPr>
              <a:t>Dostupnost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98854" y="6218665"/>
            <a:ext cx="230833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700" b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Efektivní logistika </a:t>
            </a:r>
          </a:p>
          <a:p>
            <a:pPr algn="ctr">
              <a:lnSpc>
                <a:spcPts val="3060"/>
              </a:lnSpc>
            </a:pPr>
            <a:r>
              <a:rPr lang="en-US" sz="1700" b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a garantovaná rychlost doručení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98854" y="5639429"/>
            <a:ext cx="230833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65666"/>
                </a:solidFill>
                <a:latin typeface="Inter Bold"/>
                <a:ea typeface="Inter Bold"/>
                <a:cs typeface="Inter Bold"/>
                <a:sym typeface="Inter Bold"/>
              </a:rPr>
              <a:t>Efektivnost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79280" y="5639429"/>
            <a:ext cx="271348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65666"/>
                </a:solidFill>
                <a:latin typeface="Inter Bold"/>
                <a:ea typeface="Inter Bold"/>
                <a:cs typeface="Inter Bold"/>
                <a:sym typeface="Inter Bold"/>
              </a:rPr>
              <a:t>Inteligentní systém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667580" y="6218665"/>
            <a:ext cx="2336887" cy="148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700" b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 Řízení skladu (WMS) využívající nejmodernější technologie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46825" y="5639429"/>
            <a:ext cx="230833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65666"/>
                </a:solidFill>
                <a:latin typeface="Inter Bold"/>
                <a:ea typeface="Inter Bold"/>
                <a:cs typeface="Inter Bold"/>
                <a:sym typeface="Inter Bold"/>
              </a:rPr>
              <a:t>Certifikace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923747" y="6192225"/>
            <a:ext cx="1954490" cy="148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700" b="1">
                <a:solidFill>
                  <a:srgbClr val="165666"/>
                </a:solidFill>
                <a:latin typeface="Inter Medium"/>
                <a:ea typeface="Inter Medium"/>
                <a:cs typeface="Inter Medium"/>
                <a:sym typeface="Inter Medium"/>
              </a:rPr>
              <a:t>Certifikované skladování v plném souladu s normami SÚKL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5" grpId="0" animBg="1"/>
      <p:bldP spid="19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 flipH="1">
            <a:off x="-3221713" y="0"/>
            <a:ext cx="21007831" cy="14005221"/>
          </a:xfrm>
          <a:custGeom>
            <a:avLst/>
            <a:gdLst/>
            <a:ahLst/>
            <a:cxnLst/>
            <a:rect l="l" t="t" r="r" b="b"/>
            <a:pathLst>
              <a:path w="21007831" h="14005221">
                <a:moveTo>
                  <a:pt x="21007831" y="0"/>
                </a:moveTo>
                <a:lnTo>
                  <a:pt x="0" y="0"/>
                </a:lnTo>
                <a:lnTo>
                  <a:pt x="0" y="14005221"/>
                </a:lnTo>
                <a:lnTo>
                  <a:pt x="21007831" y="14005221"/>
                </a:lnTo>
                <a:lnTo>
                  <a:pt x="2100783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370786" y="-232482"/>
            <a:ext cx="9509751" cy="7611075"/>
            <a:chOff x="0" y="0"/>
            <a:chExt cx="1031040" cy="8251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31040" cy="825187"/>
            </a:xfrm>
            <a:custGeom>
              <a:avLst/>
              <a:gdLst/>
              <a:ahLst/>
              <a:cxnLst/>
              <a:rect l="l" t="t" r="r" b="b"/>
              <a:pathLst>
                <a:path w="1031040" h="825187">
                  <a:moveTo>
                    <a:pt x="515520" y="0"/>
                  </a:moveTo>
                  <a:cubicBezTo>
                    <a:pt x="230806" y="0"/>
                    <a:pt x="0" y="184724"/>
                    <a:pt x="0" y="412594"/>
                  </a:cubicBezTo>
                  <a:cubicBezTo>
                    <a:pt x="0" y="640463"/>
                    <a:pt x="230806" y="825187"/>
                    <a:pt x="515520" y="825187"/>
                  </a:cubicBezTo>
                  <a:cubicBezTo>
                    <a:pt x="800234" y="825187"/>
                    <a:pt x="1031040" y="640463"/>
                    <a:pt x="1031040" y="412594"/>
                  </a:cubicBezTo>
                  <a:cubicBezTo>
                    <a:pt x="1031040" y="184724"/>
                    <a:pt x="800234" y="0"/>
                    <a:pt x="515520" y="0"/>
                  </a:cubicBezTo>
                  <a:close/>
                </a:path>
              </a:pathLst>
            </a:custGeom>
            <a:blipFill>
              <a:blip r:embed="rId3"/>
              <a:stretch>
                <a:fillRect l="-422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69804" y="3557774"/>
            <a:ext cx="5429541" cy="4345502"/>
            <a:chOff x="0" y="0"/>
            <a:chExt cx="1031040" cy="825187"/>
          </a:xfrm>
        </p:grpSpPr>
        <p:sp>
          <p:nvSpPr>
            <p:cNvPr id="6" name="Freeform 6" descr="Upscale Image"/>
            <p:cNvSpPr/>
            <p:nvPr/>
          </p:nvSpPr>
          <p:spPr>
            <a:xfrm>
              <a:off x="0" y="0"/>
              <a:ext cx="1031040" cy="825187"/>
            </a:xfrm>
            <a:custGeom>
              <a:avLst/>
              <a:gdLst/>
              <a:ahLst/>
              <a:cxnLst/>
              <a:rect l="l" t="t" r="r" b="b"/>
              <a:pathLst>
                <a:path w="1031040" h="825187">
                  <a:moveTo>
                    <a:pt x="515520" y="0"/>
                  </a:moveTo>
                  <a:cubicBezTo>
                    <a:pt x="230806" y="0"/>
                    <a:pt x="0" y="184724"/>
                    <a:pt x="0" y="412594"/>
                  </a:cubicBezTo>
                  <a:cubicBezTo>
                    <a:pt x="0" y="640463"/>
                    <a:pt x="230806" y="825187"/>
                    <a:pt x="515520" y="825187"/>
                  </a:cubicBezTo>
                  <a:cubicBezTo>
                    <a:pt x="800234" y="825187"/>
                    <a:pt x="1031040" y="640463"/>
                    <a:pt x="1031040" y="412594"/>
                  </a:cubicBezTo>
                  <a:cubicBezTo>
                    <a:pt x="1031040" y="184724"/>
                    <a:pt x="800234" y="0"/>
                    <a:pt x="515520" y="0"/>
                  </a:cubicBezTo>
                  <a:close/>
                </a:path>
              </a:pathLst>
            </a:custGeom>
            <a:blipFill>
              <a:blip r:embed="rId4"/>
              <a:stretch>
                <a:fillRect l="-10025" r="-10025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84574" y="4827777"/>
            <a:ext cx="8195963" cy="6559593"/>
            <a:chOff x="0" y="0"/>
            <a:chExt cx="1031040" cy="825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1040" cy="825187"/>
            </a:xfrm>
            <a:custGeom>
              <a:avLst/>
              <a:gdLst/>
              <a:ahLst/>
              <a:cxnLst/>
              <a:rect l="l" t="t" r="r" b="b"/>
              <a:pathLst>
                <a:path w="1031040" h="825187">
                  <a:moveTo>
                    <a:pt x="515520" y="0"/>
                  </a:moveTo>
                  <a:cubicBezTo>
                    <a:pt x="230806" y="0"/>
                    <a:pt x="0" y="184724"/>
                    <a:pt x="0" y="412594"/>
                  </a:cubicBezTo>
                  <a:cubicBezTo>
                    <a:pt x="0" y="640463"/>
                    <a:pt x="230806" y="825187"/>
                    <a:pt x="515520" y="825187"/>
                  </a:cubicBezTo>
                  <a:cubicBezTo>
                    <a:pt x="800234" y="825187"/>
                    <a:pt x="1031040" y="640463"/>
                    <a:pt x="1031040" y="412594"/>
                  </a:cubicBezTo>
                  <a:cubicBezTo>
                    <a:pt x="1031040" y="184724"/>
                    <a:pt x="800234" y="0"/>
                    <a:pt x="515520" y="0"/>
                  </a:cubicBezTo>
                  <a:close/>
                </a:path>
              </a:pathLst>
            </a:custGeom>
            <a:blipFill>
              <a:blip r:embed="rId5"/>
              <a:stretch>
                <a:fillRect l="-21141" r="-21141"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569" y="3710334"/>
            <a:ext cx="7121808" cy="1395487"/>
            <a:chOff x="0" y="0"/>
            <a:chExt cx="1744773" cy="3418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4773" cy="341881"/>
            </a:xfrm>
            <a:custGeom>
              <a:avLst/>
              <a:gdLst/>
              <a:ahLst/>
              <a:cxnLst/>
              <a:rect l="l" t="t" r="r" b="b"/>
              <a:pathLst>
                <a:path w="1744773" h="341881">
                  <a:moveTo>
                    <a:pt x="8697" y="0"/>
                  </a:moveTo>
                  <a:lnTo>
                    <a:pt x="1736077" y="0"/>
                  </a:lnTo>
                  <a:cubicBezTo>
                    <a:pt x="1738383" y="0"/>
                    <a:pt x="1740595" y="916"/>
                    <a:pt x="1742226" y="2547"/>
                  </a:cubicBezTo>
                  <a:cubicBezTo>
                    <a:pt x="1743857" y="4178"/>
                    <a:pt x="1744773" y="6390"/>
                    <a:pt x="1744773" y="8697"/>
                  </a:cubicBezTo>
                  <a:lnTo>
                    <a:pt x="1744773" y="333184"/>
                  </a:lnTo>
                  <a:cubicBezTo>
                    <a:pt x="1744773" y="335491"/>
                    <a:pt x="1743857" y="337703"/>
                    <a:pt x="1742226" y="339333"/>
                  </a:cubicBezTo>
                  <a:cubicBezTo>
                    <a:pt x="1740595" y="340964"/>
                    <a:pt x="1738383" y="341881"/>
                    <a:pt x="1736077" y="341881"/>
                  </a:cubicBezTo>
                  <a:lnTo>
                    <a:pt x="8697" y="341881"/>
                  </a:lnTo>
                  <a:cubicBezTo>
                    <a:pt x="6390" y="341881"/>
                    <a:pt x="4178" y="340964"/>
                    <a:pt x="2547" y="339333"/>
                  </a:cubicBezTo>
                  <a:cubicBezTo>
                    <a:pt x="916" y="337703"/>
                    <a:pt x="0" y="335491"/>
                    <a:pt x="0" y="333184"/>
                  </a:cubicBezTo>
                  <a:lnTo>
                    <a:pt x="0" y="8697"/>
                  </a:lnTo>
                  <a:cubicBezTo>
                    <a:pt x="0" y="6390"/>
                    <a:pt x="916" y="4178"/>
                    <a:pt x="2547" y="2547"/>
                  </a:cubicBezTo>
                  <a:cubicBezTo>
                    <a:pt x="4178" y="916"/>
                    <a:pt x="6390" y="0"/>
                    <a:pt x="8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744773" cy="370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569" y="5452481"/>
            <a:ext cx="7121808" cy="1395487"/>
            <a:chOff x="0" y="0"/>
            <a:chExt cx="1744773" cy="3418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4773" cy="341881"/>
            </a:xfrm>
            <a:custGeom>
              <a:avLst/>
              <a:gdLst/>
              <a:ahLst/>
              <a:cxnLst/>
              <a:rect l="l" t="t" r="r" b="b"/>
              <a:pathLst>
                <a:path w="1744773" h="341881">
                  <a:moveTo>
                    <a:pt x="8697" y="0"/>
                  </a:moveTo>
                  <a:lnTo>
                    <a:pt x="1736077" y="0"/>
                  </a:lnTo>
                  <a:cubicBezTo>
                    <a:pt x="1738383" y="0"/>
                    <a:pt x="1740595" y="916"/>
                    <a:pt x="1742226" y="2547"/>
                  </a:cubicBezTo>
                  <a:cubicBezTo>
                    <a:pt x="1743857" y="4178"/>
                    <a:pt x="1744773" y="6390"/>
                    <a:pt x="1744773" y="8697"/>
                  </a:cubicBezTo>
                  <a:lnTo>
                    <a:pt x="1744773" y="333184"/>
                  </a:lnTo>
                  <a:cubicBezTo>
                    <a:pt x="1744773" y="335491"/>
                    <a:pt x="1743857" y="337703"/>
                    <a:pt x="1742226" y="339333"/>
                  </a:cubicBezTo>
                  <a:cubicBezTo>
                    <a:pt x="1740595" y="340964"/>
                    <a:pt x="1738383" y="341881"/>
                    <a:pt x="1736077" y="341881"/>
                  </a:cubicBezTo>
                  <a:lnTo>
                    <a:pt x="8697" y="341881"/>
                  </a:lnTo>
                  <a:cubicBezTo>
                    <a:pt x="6390" y="341881"/>
                    <a:pt x="4178" y="340964"/>
                    <a:pt x="2547" y="339333"/>
                  </a:cubicBezTo>
                  <a:cubicBezTo>
                    <a:pt x="916" y="337703"/>
                    <a:pt x="0" y="335491"/>
                    <a:pt x="0" y="333184"/>
                  </a:cubicBezTo>
                  <a:lnTo>
                    <a:pt x="0" y="8697"/>
                  </a:lnTo>
                  <a:cubicBezTo>
                    <a:pt x="0" y="6390"/>
                    <a:pt x="916" y="4178"/>
                    <a:pt x="2547" y="2547"/>
                  </a:cubicBezTo>
                  <a:cubicBezTo>
                    <a:pt x="4178" y="916"/>
                    <a:pt x="6390" y="0"/>
                    <a:pt x="8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44773" cy="370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71569" y="7272493"/>
            <a:ext cx="7121808" cy="1395487"/>
            <a:chOff x="0" y="0"/>
            <a:chExt cx="1744773" cy="3418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44773" cy="341881"/>
            </a:xfrm>
            <a:custGeom>
              <a:avLst/>
              <a:gdLst/>
              <a:ahLst/>
              <a:cxnLst/>
              <a:rect l="l" t="t" r="r" b="b"/>
              <a:pathLst>
                <a:path w="1744773" h="341881">
                  <a:moveTo>
                    <a:pt x="8697" y="0"/>
                  </a:moveTo>
                  <a:lnTo>
                    <a:pt x="1736077" y="0"/>
                  </a:lnTo>
                  <a:cubicBezTo>
                    <a:pt x="1738383" y="0"/>
                    <a:pt x="1740595" y="916"/>
                    <a:pt x="1742226" y="2547"/>
                  </a:cubicBezTo>
                  <a:cubicBezTo>
                    <a:pt x="1743857" y="4178"/>
                    <a:pt x="1744773" y="6390"/>
                    <a:pt x="1744773" y="8697"/>
                  </a:cubicBezTo>
                  <a:lnTo>
                    <a:pt x="1744773" y="333184"/>
                  </a:lnTo>
                  <a:cubicBezTo>
                    <a:pt x="1744773" y="335491"/>
                    <a:pt x="1743857" y="337703"/>
                    <a:pt x="1742226" y="339333"/>
                  </a:cubicBezTo>
                  <a:cubicBezTo>
                    <a:pt x="1740595" y="340964"/>
                    <a:pt x="1738383" y="341881"/>
                    <a:pt x="1736077" y="341881"/>
                  </a:cubicBezTo>
                  <a:lnTo>
                    <a:pt x="8697" y="341881"/>
                  </a:lnTo>
                  <a:cubicBezTo>
                    <a:pt x="6390" y="341881"/>
                    <a:pt x="4178" y="340964"/>
                    <a:pt x="2547" y="339333"/>
                  </a:cubicBezTo>
                  <a:cubicBezTo>
                    <a:pt x="916" y="337703"/>
                    <a:pt x="0" y="335491"/>
                    <a:pt x="0" y="333184"/>
                  </a:cubicBezTo>
                  <a:lnTo>
                    <a:pt x="0" y="8697"/>
                  </a:lnTo>
                  <a:cubicBezTo>
                    <a:pt x="0" y="6390"/>
                    <a:pt x="916" y="4178"/>
                    <a:pt x="2547" y="2547"/>
                  </a:cubicBezTo>
                  <a:cubicBezTo>
                    <a:pt x="4178" y="916"/>
                    <a:pt x="6390" y="0"/>
                    <a:pt x="8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EAFCF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744773" cy="370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47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92531" y="3835978"/>
            <a:ext cx="6430379" cy="99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1"/>
              </a:lnSpc>
            </a:pPr>
            <a:r>
              <a:rPr lang="en-US" sz="2234" b="1" spc="111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Moderní</a:t>
            </a:r>
            <a:r>
              <a:rPr lang="en-US" sz="2234" b="1" spc="111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showroom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Prezentace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celého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portfolia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novinek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přímo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 u </a:t>
            </a:r>
            <a:r>
              <a:rPr lang="en-US" sz="2234" spc="111" dirty="0" err="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nás</a:t>
            </a:r>
            <a:r>
              <a:rPr lang="en-US" sz="2234" spc="111" dirty="0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569" y="1603585"/>
            <a:ext cx="8523037" cy="154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4"/>
              </a:lnSpc>
            </a:pPr>
            <a:r>
              <a:rPr lang="en-US" sz="5845" b="1" dirty="0" err="1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Komplexní</a:t>
            </a:r>
            <a:r>
              <a:rPr lang="en-US" sz="5845" b="1" dirty="0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845" b="1" dirty="0" err="1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zázemí</a:t>
            </a:r>
            <a:r>
              <a:rPr lang="en-US" sz="5845" b="1" dirty="0">
                <a:solidFill>
                  <a:srgbClr val="05445E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810"/>
              </a:lnSpc>
              <a:spcBef>
                <a:spcPct val="0"/>
              </a:spcBef>
            </a:pPr>
            <a:r>
              <a:rPr lang="en-US" sz="4008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pod </a:t>
            </a:r>
            <a:r>
              <a:rPr lang="en-US" sz="4008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jednou</a:t>
            </a:r>
            <a:r>
              <a:rPr lang="en-US" sz="4008" b="1" dirty="0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4008" b="1" dirty="0" err="1">
                <a:solidFill>
                  <a:srgbClr val="05445E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střechou</a:t>
            </a:r>
            <a:endParaRPr lang="en-US" sz="4008" b="1" dirty="0">
              <a:solidFill>
                <a:srgbClr val="05445E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92531" y="5578125"/>
            <a:ext cx="6430379" cy="99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1"/>
              </a:lnSpc>
            </a:pPr>
            <a:r>
              <a:rPr lang="en-US" sz="2234" b="1" spc="11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Vlastní tréninkové centrum</a:t>
            </a:r>
            <a:r>
              <a:rPr lang="en-US" sz="2234" spc="11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: Odborná školení v našich prostorách.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2531" y="7398137"/>
            <a:ext cx="6430379" cy="99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1"/>
              </a:lnSpc>
            </a:pPr>
            <a:r>
              <a:rPr lang="en-US" sz="2234" b="1" spc="11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Technické zázem</a:t>
            </a:r>
            <a:r>
              <a:rPr lang="en-US" sz="2234" spc="111">
                <a:solidFill>
                  <a:srgbClr val="0B6480"/>
                </a:solidFill>
                <a:latin typeface="Poppins"/>
                <a:ea typeface="Poppins"/>
                <a:cs typeface="Poppins"/>
                <a:sym typeface="Poppins"/>
              </a:rPr>
              <a:t>í: Servis a podpora realizovaná naším týmem na místě.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5410200" y="-876300"/>
            <a:ext cx="24074653" cy="16049769"/>
          </a:xfrm>
          <a:custGeom>
            <a:avLst/>
            <a:gdLst/>
            <a:ahLst/>
            <a:cxnLst/>
            <a:rect l="l" t="t" r="r" b="b"/>
            <a:pathLst>
              <a:path w="24074653" h="16049769">
                <a:moveTo>
                  <a:pt x="0" y="0"/>
                </a:moveTo>
                <a:lnTo>
                  <a:pt x="24074654" y="0"/>
                </a:lnTo>
                <a:lnTo>
                  <a:pt x="24074654" y="16049769"/>
                </a:lnTo>
                <a:lnTo>
                  <a:pt x="0" y="1604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936106" y="3027571"/>
            <a:ext cx="806641" cy="806641"/>
          </a:xfrm>
          <a:custGeom>
            <a:avLst/>
            <a:gdLst/>
            <a:ahLst/>
            <a:cxnLst/>
            <a:rect l="l" t="t" r="r" b="b"/>
            <a:pathLst>
              <a:path w="806641" h="806641">
                <a:moveTo>
                  <a:pt x="0" y="0"/>
                </a:moveTo>
                <a:lnTo>
                  <a:pt x="806641" y="0"/>
                </a:lnTo>
                <a:lnTo>
                  <a:pt x="806641" y="806641"/>
                </a:lnTo>
                <a:lnTo>
                  <a:pt x="0" y="806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Upscale Image"/>
          <p:cNvSpPr/>
          <p:nvPr/>
        </p:nvSpPr>
        <p:spPr>
          <a:xfrm>
            <a:off x="11852947" y="5315009"/>
            <a:ext cx="7094200" cy="4729467"/>
          </a:xfrm>
          <a:custGeom>
            <a:avLst/>
            <a:gdLst/>
            <a:ahLst/>
            <a:cxnLst/>
            <a:rect l="l" t="t" r="r" b="b"/>
            <a:pathLst>
              <a:path w="7094200" h="4729467">
                <a:moveTo>
                  <a:pt x="0" y="0"/>
                </a:moveTo>
                <a:lnTo>
                  <a:pt x="7094200" y="0"/>
                </a:lnTo>
                <a:lnTo>
                  <a:pt x="7094200" y="4729467"/>
                </a:lnTo>
                <a:lnTo>
                  <a:pt x="0" y="472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814" t="-82315" r="-29650" b="-1170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96619" y="1218619"/>
            <a:ext cx="16891381" cy="137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5"/>
              </a:lnSpc>
            </a:pP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Jak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minimalizovat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následky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pádů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 z </a:t>
            </a:r>
            <a:r>
              <a:rPr lang="en-US" sz="4882" b="1" spc="292" dirty="0" err="1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lůžka</a:t>
            </a:r>
            <a:r>
              <a:rPr lang="en-US" sz="4882" b="1" spc="292" dirty="0">
                <a:solidFill>
                  <a:srgbClr val="0B648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just">
              <a:lnSpc>
                <a:spcPts val="3336"/>
              </a:lnSpc>
              <a:spcBef>
                <a:spcPct val="0"/>
              </a:spcBef>
            </a:pPr>
            <a:endParaRPr lang="en-US" sz="4882" b="1" spc="292" dirty="0">
              <a:solidFill>
                <a:srgbClr val="0B648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93305" y="2941820"/>
            <a:ext cx="9579503" cy="145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5"/>
              </a:lnSpc>
            </a:pPr>
            <a:r>
              <a:rPr lang="en-US" sz="5282" b="1" spc="316" dirty="0">
                <a:solidFill>
                  <a:srgbClr val="0B648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Ultralow</a:t>
            </a:r>
          </a:p>
          <a:p>
            <a:pPr algn="just">
              <a:lnSpc>
                <a:spcPts val="3896"/>
              </a:lnSpc>
              <a:spcBef>
                <a:spcPct val="0"/>
              </a:spcBef>
            </a:pP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Pečovatelské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lůžko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s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velmi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nízkou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ložní</a:t>
            </a:r>
            <a:r>
              <a:rPr lang="en-US" sz="2782" b="1" spc="166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2782" b="1" spc="166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plochou</a:t>
            </a:r>
            <a:endParaRPr lang="en-US" sz="2782" b="1" spc="166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6618" y="4661308"/>
            <a:ext cx="10223128" cy="433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Nízká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poloha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roštu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snižuje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riziko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úrazu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při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pádu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z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lůžka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(15 cm)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5 cm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snížení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výšky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= o 17 %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nižší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energie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pádu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(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pád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vs.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překulení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)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Individuálně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programovatelná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poloha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vstávání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usnadňuje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vertikalizaci</a:t>
            </a: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Nejvyšší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poloha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zajišťuje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pečovateli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šetrnou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pracovní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polohu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,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usnadňuje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úklid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pod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lůžkem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marL="428800" lvl="1" indent="-214400" algn="l">
              <a:lnSpc>
                <a:spcPts val="4965"/>
              </a:lnSpc>
              <a:buFont typeface="Arial"/>
              <a:buChar char="•"/>
            </a:pP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Unikátní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postranice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Unique se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síťkou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eliminují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zranění</a:t>
            </a:r>
            <a:r>
              <a:rPr lang="en-US" sz="1986" b="1" spc="119" dirty="0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1986" b="1" spc="119" dirty="0" err="1">
                <a:solidFill>
                  <a:srgbClr val="0B6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končetin</a:t>
            </a:r>
            <a:endParaRPr lang="en-US" sz="1986" b="1" spc="119" dirty="0">
              <a:solidFill>
                <a:srgbClr val="0B6480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8" name="Freeform 8" descr="Upscale Image"/>
          <p:cNvSpPr/>
          <p:nvPr/>
        </p:nvSpPr>
        <p:spPr>
          <a:xfrm>
            <a:off x="11747649" y="1948769"/>
            <a:ext cx="6353517" cy="4025991"/>
          </a:xfrm>
          <a:custGeom>
            <a:avLst/>
            <a:gdLst/>
            <a:ahLst/>
            <a:cxnLst/>
            <a:rect l="l" t="t" r="r" b="b"/>
            <a:pathLst>
              <a:path w="6353517" h="4025991">
                <a:moveTo>
                  <a:pt x="0" y="0"/>
                </a:moveTo>
                <a:lnTo>
                  <a:pt x="6353518" y="0"/>
                </a:lnTo>
                <a:lnTo>
                  <a:pt x="6353518" y="4025991"/>
                </a:lnTo>
                <a:lnTo>
                  <a:pt x="0" y="402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147" t="-120040" r="-47127" b="-753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  <p:bldP spid="6" grpId="0" uiExpand="1" build="allAtOnce"/>
      <p:bldP spid="7" grpId="0"/>
      <p:bldP spid="7" grpId="1"/>
      <p:bldP spid="7" grpId="2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65fc0ec-1a91-4d34-bd04-43c821ac7329">SCINT-959332274-1600</_dlc_DocId>
    <_dlc_DocIdUrl xmlns="465fc0ec-1a91-4d34-bd04-43c821ac7329">
      <Url>https://sslhana.sharepoint.com/_layouts/15/DocIdRedir.aspx?ID=SCINT-959332274-1600</Url>
      <Description>SCINT-959332274-1600</Description>
    </_dlc_DocIdUrl>
    <lcf76f155ced4ddcb4097134ff3c332f xmlns="d5c4dc7a-96f6-4e84-929f-c89f52988990">
      <Terms xmlns="http://schemas.microsoft.com/office/infopath/2007/PartnerControls"/>
    </lcf76f155ced4ddcb4097134ff3c332f>
    <TaxCatchAll xmlns="465fc0ec-1a91-4d34-bd04-43c821ac7329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0A2D56FBFEA944A0AB0164BBE9B91F" ma:contentTypeVersion="15" ma:contentTypeDescription="Vytvoří nový dokument" ma:contentTypeScope="" ma:versionID="b83aa81a06aeb4365055391e7bdc71e5">
  <xsd:schema xmlns:xsd="http://www.w3.org/2001/XMLSchema" xmlns:xs="http://www.w3.org/2001/XMLSchema" xmlns:p="http://schemas.microsoft.com/office/2006/metadata/properties" xmlns:ns2="465fc0ec-1a91-4d34-bd04-43c821ac7329" xmlns:ns3="d5c4dc7a-96f6-4e84-929f-c89f52988990" targetNamespace="http://schemas.microsoft.com/office/2006/metadata/properties" ma:root="true" ma:fieldsID="5cbaeb3f8fe4cfb95d34771afb9cb168" ns2:_="" ns3:_="">
    <xsd:import namespace="465fc0ec-1a91-4d34-bd04-43c821ac7329"/>
    <xsd:import namespace="d5c4dc7a-96f6-4e84-929f-c89f529889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fc0ec-1a91-4d34-bd04-43c821ac73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dexed="tru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701b174-e853-4023-9d1b-92e2771daa4c}" ma:internalName="TaxCatchAll" ma:showField="CatchAllData" ma:web="465fc0ec-1a91-4d34-bd04-43c821ac7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4dc7a-96f6-4e84-929f-c89f529889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d7161f50-a82e-48c8-bf74-ba93949c92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AAF229-42FF-45ED-B2EE-EC39E233703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6BDD79C-F11F-488E-963F-E62EADFB8E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2B0EA4-C5DC-4262-A936-B6CC7CB5BA46}">
  <ds:schemaRefs>
    <ds:schemaRef ds:uri="http://schemas.microsoft.com/office/2006/metadata/properties"/>
    <ds:schemaRef ds:uri="http://schemas.microsoft.com/office/infopath/2007/PartnerControls"/>
    <ds:schemaRef ds:uri="465fc0ec-1a91-4d34-bd04-43c821ac7329"/>
    <ds:schemaRef ds:uri="d5c4dc7a-96f6-4e84-929f-c89f52988990"/>
  </ds:schemaRefs>
</ds:datastoreItem>
</file>

<file path=customXml/itemProps4.xml><?xml version="1.0" encoding="utf-8"?>
<ds:datastoreItem xmlns:ds="http://schemas.openxmlformats.org/officeDocument/2006/customXml" ds:itemID="{795726C9-134E-4D48-A536-065D0395C0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fc0ec-1a91-4d34-bd04-43c821ac7329"/>
    <ds:schemaRef ds:uri="d5c4dc7a-96f6-4e84-929f-c89f529889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404</Words>
  <Application>Microsoft Office PowerPoint</Application>
  <PresentationFormat>Vlastní</PresentationFormat>
  <Paragraphs>71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nás</dc:title>
  <cp:lastModifiedBy>Lucie Cviklová</cp:lastModifiedBy>
  <cp:revision>9</cp:revision>
  <dcterms:created xsi:type="dcterms:W3CDTF">2006-08-16T00:00:00Z</dcterms:created>
  <dcterms:modified xsi:type="dcterms:W3CDTF">2026-05-11T08:55:20Z</dcterms:modified>
  <dc:identifier>DAHG5oWO9qE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0x010100130A2D56FBFEA944A0AB0164BBE9B91F</vt:lpwstr>
  </property>
  <property fmtid="{D5CDD505-2E9C-101B-9397-08002B2CF9AE}" pid="3" name="_dlc_DocIdItemGuid">
    <vt:lpwstr>3a324f71-3ed0-4e35-82f7-ce662d1c9530</vt:lpwstr>
  </property>
  <property fmtid="{D5CDD505-2E9C-101B-9397-08002B2CF9AE}" pid="4" name="MediaServiceImageTags">
    <vt:lpwstr/>
  </property>
</Properties>
</file>